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57" r:id="rId4"/>
    <p:sldId id="263" r:id="rId5"/>
    <p:sldId id="264" r:id="rId6"/>
    <p:sldId id="265" r:id="rId7"/>
    <p:sldId id="282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58" r:id="rId19"/>
    <p:sldId id="259" r:id="rId20"/>
    <p:sldId id="287" r:id="rId21"/>
    <p:sldId id="262" r:id="rId22"/>
    <p:sldId id="284" r:id="rId23"/>
    <p:sldId id="285" r:id="rId24"/>
    <p:sldId id="300" r:id="rId25"/>
    <p:sldId id="286" r:id="rId26"/>
    <p:sldId id="301" r:id="rId27"/>
    <p:sldId id="302" r:id="rId28"/>
    <p:sldId id="260" r:id="rId29"/>
    <p:sldId id="261" r:id="rId30"/>
    <p:sldId id="319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80" r:id="rId40"/>
    <p:sldId id="275" r:id="rId41"/>
    <p:sldId id="276" r:id="rId42"/>
    <p:sldId id="277" r:id="rId43"/>
    <p:sldId id="320" r:id="rId44"/>
    <p:sldId id="303" r:id="rId45"/>
    <p:sldId id="304" r:id="rId46"/>
    <p:sldId id="266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278" r:id="rId59"/>
    <p:sldId id="279" r:id="rId60"/>
    <p:sldId id="316" r:id="rId61"/>
    <p:sldId id="281" r:id="rId62"/>
    <p:sldId id="317" r:id="rId63"/>
    <p:sldId id="28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D5F8-829F-160F-21CE-AE3E5CF4F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6C5F6-27BD-D419-3C32-CE0CA1017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BE985-D0CF-4F7A-2C80-1522F956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1910A-8408-6EEA-FC2D-6F8BAEB96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2BAB2-7A02-09B2-7081-5B92CF19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6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6CF8-414B-A1A9-ACE2-3770A1BF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520C4-0C5E-7355-FCBE-E6C438E16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0C6E3-D0FC-3F0D-39CA-81A977E69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7E4EC-5B9F-821F-7510-B47DF318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262E7-98B9-AB8A-CE57-F31C5ACE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00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1BF8EB-9494-E1E2-037C-E84DD95EF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643A08-30BB-0EF8-32CA-E2852698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B70DE-0735-50F0-4D9B-00F4D919D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6C4C0-530E-FAC4-CEC9-5BA24FA2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AE4B-7A5A-8C38-72C4-ABBF76AD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45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729C-3B3B-866E-2DD2-BF3A3D160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86271-04E2-4483-F849-6E829E5A4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44A0-54C7-AC5F-CFF6-D33A27FA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D65B2-A35B-6060-3D2F-C0DF3215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A6118-C447-07D6-A640-7C99F555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3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73B3-4928-5B91-E1AD-4899CE21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F4450-F6C3-3022-6053-65B0C8D9C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7D1F1-1643-A3E2-2362-AE314419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801AB-7C11-D7AC-A228-A87D0159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7FB7-34E7-3338-558A-EBDA1D65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47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934A-8800-E200-DAF5-F37ED550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861AD-9504-4BAE-EB12-304D2DBC6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D815C-E439-A30B-2503-FD3FE6369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2CABC-CF53-FB40-69C8-CEF7DA3DC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F2A47-A956-5B7C-E3AA-126DA3E6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04158-47BB-3D4E-84F7-A6081CE8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5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49A2-34AE-BBAA-1CB3-7513CFFB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BBBA5-423C-AE1A-F363-9FEC5B23E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898DE-DA2F-49FC-6E37-5622AE4B3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0DA2F-6862-718A-EDF9-4AB222BB1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4F526-019E-BAE1-2007-3B67F1161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6276C-3709-0381-DC82-7865C759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87F84-DEA6-80E8-FDF8-3AC7A54C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D88BB5-CECB-9954-F862-9091F77F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71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198C-6258-A041-F3AC-CB87CA90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E778C-00CB-9318-0359-ADE364147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E7608-2633-F181-BF3F-4F4F184F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431A7-2A87-110B-086E-16432CE3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54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E06B4-5666-892C-6587-81111829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46D8D-6189-523E-38FF-4E1264C2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E6C17-9DCA-D998-D45A-EBA56973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6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FADFC-D3D1-B98D-6C03-02B81C0F5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3503-9864-0799-4B80-9DE14B02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42D60-9B46-D3EF-C037-0387FA517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CAA1C-5513-C9E0-8AA2-5409274A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BE6D2-00E1-0C56-ECFF-C19DB3EC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19E7A-E5BD-CD0C-1BC9-98B274AA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0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2D0B3-8C77-3002-2158-D0C1F090A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58C269-B22E-B2F2-C211-58E49194D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E2868-F863-C0BD-A2AE-D9B3FD033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C311F-7EF0-91F1-C58A-AB9FDD91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7DD9C-7ACD-0E2E-BE08-80884528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917EB-FCEA-15D1-F164-20B5978A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35BFE9-3E81-64CB-F5C2-C7483DCFE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8E978-BE43-7974-87EA-AAB148005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D04DC-316C-739E-3725-E4A7FE2F5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EE49CE-6238-49DB-9852-8BA873A81A83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8F4D0-9D54-5514-8ECE-7242F3748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FAC14-DB54-DF2E-3480-663FC23C5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AA1885-F1A8-4E5F-8BF7-72EC37DF16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04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6AB8D-6DF8-67E4-13CA-29AF9F740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618" y="1209725"/>
            <a:ext cx="6393318" cy="14944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Разбор заданий регионального этапа Всероссийской олимпиады школьников по географии 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2024-2025 гг.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91BC9B-C7B7-453F-F059-4ECD1D634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2773" y="3123446"/>
            <a:ext cx="6541008" cy="3107741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Богачев Дмитрий Викторович</a:t>
            </a:r>
          </a:p>
          <a:p>
            <a:pPr algn="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центральной предметно-методической комиссии по географии при Министерстве просвещения Российской Федерации,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к.г.н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доцент, географический факультет МГУ имени М.В. Ломоносова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Ромашина Анна Алексеевна</a:t>
            </a:r>
          </a:p>
          <a:p>
            <a:pPr algn="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центральной предметно-методической комиссии по географии при Министерстве просвещения Российской Федерации и тренерского штаба по географии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 Максим Артёмович</a:t>
            </a:r>
          </a:p>
          <a:p>
            <a:pPr algn="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географического факультета МГУ, многократный призер международных олимпиад и победитель Всероссийской олимпиады школьников по географии</a:t>
            </a:r>
          </a:p>
          <a:p>
            <a:pPr algn="r"/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13BE41-CA03-7C16-A62B-8EF0ED0CE8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889" y="885607"/>
            <a:ext cx="4725639" cy="4939228"/>
          </a:xfrm>
          <a:prstGeom prst="rect">
            <a:avLst/>
          </a:prstGeom>
          <a:ln>
            <a:noFill/>
          </a:ln>
          <a:effectLst>
            <a:outerShdw blurRad="1181100" dist="177800" dir="6240000" sx="88000" sy="88000" algn="tl" rotWithShape="0">
              <a:schemeClr val="accent1">
                <a:lumMod val="75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97A63-D02E-7A01-5490-075EDF19F4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47970">
            <a:off x="8043044" y="1441269"/>
            <a:ext cx="1326856" cy="132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071A81-70DE-59DF-BB72-430A2D05BA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811686" y="2371187"/>
            <a:ext cx="5392928" cy="17695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34D823-653C-2E23-C527-5FAE8A53BD4D}"/>
              </a:ext>
            </a:extLst>
          </p:cNvPr>
          <p:cNvSpPr txBox="1"/>
          <p:nvPr/>
        </p:nvSpPr>
        <p:spPr>
          <a:xfrm>
            <a:off x="4633653" y="6397859"/>
            <a:ext cx="755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Авторство, разработка заданий, система оценки – ЦПМК по географии, 2025</a:t>
            </a:r>
          </a:p>
        </p:txBody>
      </p:sp>
    </p:spTree>
    <p:extLst>
      <p:ext uri="{BB962C8B-B14F-4D97-AF65-F5344CB8AC3E}">
        <p14:creationId xmlns:p14="http://schemas.microsoft.com/office/powerpoint/2010/main" val="243575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0541C-337E-40C2-8A8F-E9DB7BFD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597" y="2230019"/>
            <a:ext cx="8252805" cy="28165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38C7145-3BFB-F99C-9C18-19CAEC1F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6A11DC-91EB-4CAD-6A88-A9F2367215B0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61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5365B1-CDAD-43D9-9E65-80A8D9568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225" y="1493514"/>
            <a:ext cx="7119549" cy="28444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A6635-2F4B-4C7E-B861-30E01D6238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536" y="4337967"/>
            <a:ext cx="5114926" cy="241467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B6754-3E78-D517-E805-A31097BB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F11BE4-9245-5EAC-13EB-15283CA3FF3A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5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B7427-3421-473B-815E-F3A2CB4504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064" y="1493514"/>
            <a:ext cx="7339075" cy="20212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21DC3-B3A2-4434-BDA1-941936B27C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728" y="2733352"/>
            <a:ext cx="5124372" cy="3581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9AFAA6-4006-4EB1-BC2D-2C36939F12C4}"/>
              </a:ext>
            </a:extLst>
          </p:cNvPr>
          <p:cNvSpPr txBox="1"/>
          <p:nvPr/>
        </p:nvSpPr>
        <p:spPr>
          <a:xfrm>
            <a:off x="6362739" y="6241726"/>
            <a:ext cx="432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 воздуха в июле (°С)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582E5E-95EE-13E9-B6C3-4537A613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F5EDE6-DCD2-6B8F-7C4F-C86DFEB60B60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62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298E1F-1076-499E-9E68-D658C028A5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511" y="1493514"/>
            <a:ext cx="7768977" cy="45548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490119-3608-3B78-78F7-941DCAFB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0A4D0D-6024-973A-5793-5679DCCB42A7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019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C1468-A7F6-4DA1-A1E0-441BC11074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1829061"/>
            <a:ext cx="10267347" cy="2490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67470-A38B-48C2-A554-FFA5DC46D9A8}"/>
              </a:ext>
            </a:extLst>
          </p:cNvPr>
          <p:cNvSpPr txBox="1"/>
          <p:nvPr/>
        </p:nvSpPr>
        <p:spPr>
          <a:xfrm>
            <a:off x="4282751" y="4319813"/>
            <a:ext cx="3321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Чётко выделяются сухой сезон зимой и влажный летом.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Тропический климат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0BA6D-5531-43E8-9A66-BB4376BF619A}"/>
              </a:ext>
            </a:extLst>
          </p:cNvPr>
          <p:cNvSpPr txBox="1"/>
          <p:nvPr/>
        </p:nvSpPr>
        <p:spPr>
          <a:xfrm>
            <a:off x="7604449" y="4319813"/>
            <a:ext cx="33216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Два сухих сезона: декабрь-февраль и июнь-август вызваны «миграцией» Солнца к линиям тропиков. Влажные сезоны: март-май и сентябрь-ноябрь – моменты перехода Солнца через линию экватора.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Экваториальный климат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335DA-B349-4995-A78C-B18FCE0A4D32}"/>
              </a:ext>
            </a:extLst>
          </p:cNvPr>
          <p:cNvSpPr txBox="1"/>
          <p:nvPr/>
        </p:nvSpPr>
        <p:spPr>
          <a:xfrm>
            <a:off x="1038808" y="4319813"/>
            <a:ext cx="33216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Ярко выражен сухой сезон зимой (Солнце в южном полушарии), слабо выражен сухой сезон летом (Солнце севернее, но ближе).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Субэкваториальный климат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F548C5-D945-57BB-E017-15A45D83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D1B5C56-A43D-5C38-36B5-8B115BD210CE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87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64A712-8A1A-4F7B-AB5B-014A94C3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360" y="1840721"/>
            <a:ext cx="8330132" cy="40163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EC7E7D-95B0-4692-95C4-1CA921F2DA57}"/>
              </a:ext>
            </a:extLst>
          </p:cNvPr>
          <p:cNvSpPr/>
          <p:nvPr/>
        </p:nvSpPr>
        <p:spPr>
          <a:xfrm>
            <a:off x="1875454" y="1959430"/>
            <a:ext cx="401216" cy="21647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AFD7A8-9C50-3320-1C73-129CABF8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323657-D863-4422-3C06-ED83F3789EE9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71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AA7098-395C-447F-8C33-1E62350585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16" y="3096855"/>
            <a:ext cx="7591970" cy="2034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FD6EB9-07D9-4219-8BBC-546E14CC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775" y="2509837"/>
            <a:ext cx="3200400" cy="18383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D6EBAC-2ECC-4F31-AAC3-29C61A6415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1690690"/>
            <a:ext cx="7909022" cy="121885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4D99BFB-978D-BFE7-0CC2-0047A2ED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1300E6-1B51-ACEA-1A89-E0E8D3FF9995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90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CA76E-0F68-4244-9BF3-3B7DD3203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06" y="1493514"/>
            <a:ext cx="5079411" cy="5040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3EEAA4-FB24-44BD-9FC0-ADD902DEB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93514"/>
            <a:ext cx="4904346" cy="13682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C6A19D-79AB-4D02-82C5-914804E3C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335" y="2861721"/>
            <a:ext cx="5049510" cy="387097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1A7644-F002-4F3E-9958-E5A4A82E0006}"/>
              </a:ext>
            </a:extLst>
          </p:cNvPr>
          <p:cNvSpPr/>
          <p:nvPr/>
        </p:nvSpPr>
        <p:spPr>
          <a:xfrm>
            <a:off x="5878426" y="2861721"/>
            <a:ext cx="238311" cy="2387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E9B7F9-5388-4059-8EAB-75552E6B796B}"/>
              </a:ext>
            </a:extLst>
          </p:cNvPr>
          <p:cNvSpPr/>
          <p:nvPr/>
        </p:nvSpPr>
        <p:spPr>
          <a:xfrm>
            <a:off x="691997" y="3107978"/>
            <a:ext cx="238311" cy="2387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DC5DD9-FB4A-6CD9-9010-FECC27D3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D608CF-9DCE-7E92-8964-CA8A6430C181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11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3B2968-F0F1-DC7F-9BFB-CDA6313399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51" y="1000781"/>
            <a:ext cx="6830110" cy="3889712"/>
          </a:xfrm>
          <a:prstGeom prst="rect">
            <a:avLst/>
          </a:prstGeom>
        </p:spPr>
      </p:pic>
      <p:pic>
        <p:nvPicPr>
          <p:cNvPr id="1026" name="Picture 2" descr="Микрорайон Железнодорожный">
            <a:extLst>
              <a:ext uri="{FF2B5EF4-FFF2-40B4-BE49-F238E27FC236}">
                <a16:creationId xmlns:a16="http://schemas.microsoft.com/office/drawing/2014/main" id="{27787BD3-0199-6A6F-7364-8C093E64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418" y="284723"/>
            <a:ext cx="4072841" cy="269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455C70-CD4A-6570-A913-B7EFE8E81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012" y="2981739"/>
            <a:ext cx="4748263" cy="6062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Микрорайон Железнодорожный, </a:t>
            </a:r>
            <a:br>
              <a:rPr lang="ru-RU" sz="1800" dirty="0"/>
            </a:br>
            <a:r>
              <a:rPr lang="ru-RU" sz="1800" dirty="0"/>
              <a:t>ГО Балашиха, Московская область</a:t>
            </a:r>
            <a:endParaRPr lang="en-GB" sz="1800" dirty="0"/>
          </a:p>
        </p:txBody>
      </p: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7BEBEF32-F3BB-40E4-6A3E-4B4FDD0927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97AB55-93AF-3857-7E16-33303C431C4B}"/>
              </a:ext>
            </a:extLst>
          </p:cNvPr>
          <p:cNvSpPr txBox="1">
            <a:spLocks/>
          </p:cNvSpPr>
          <p:nvPr/>
        </p:nvSpPr>
        <p:spPr>
          <a:xfrm>
            <a:off x="819753" y="5247421"/>
            <a:ext cx="5590986" cy="1411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ru-RU" sz="2000" b="1" dirty="0"/>
              <a:t>Автозаводские районы: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Нижний Новгород – </a:t>
            </a:r>
            <a:r>
              <a:rPr lang="ru-RU" sz="2000" i="1" dirty="0"/>
              <a:t>Горьковский автомобильный завод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Набережные Челны – </a:t>
            </a:r>
            <a:r>
              <a:rPr lang="ru-RU" sz="2000" i="1" dirty="0">
                <a:solidFill>
                  <a:srgbClr val="202122"/>
                </a:solidFill>
                <a:latin typeface="Arial" panose="020B0604020202020204" pitchFamily="34" charset="0"/>
              </a:rPr>
              <a:t>КАМАЗ</a:t>
            </a:r>
            <a:endParaRPr lang="ru-RU" sz="2000" i="1" dirty="0"/>
          </a:p>
          <a:p>
            <a:pPr>
              <a:spcBef>
                <a:spcPts val="600"/>
              </a:spcBef>
            </a:pPr>
            <a:r>
              <a:rPr lang="ru-RU" sz="2000" dirty="0"/>
              <a:t>Тольятти – </a:t>
            </a:r>
            <a:r>
              <a:rPr lang="ru-RU" sz="2000" i="1" dirty="0"/>
              <a:t>АвтоВАЗ</a:t>
            </a:r>
            <a:endParaRPr lang="en-GB" sz="2000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CD8D77-0396-E97D-BB6D-861139B4F00A}"/>
              </a:ext>
            </a:extLst>
          </p:cNvPr>
          <p:cNvSpPr txBox="1">
            <a:spLocks/>
          </p:cNvSpPr>
          <p:nvPr/>
        </p:nvSpPr>
        <p:spPr>
          <a:xfrm>
            <a:off x="6311348" y="5247421"/>
            <a:ext cx="6134927" cy="1610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ru-RU" sz="1900" b="1" dirty="0"/>
              <a:t>Тракторозаводские районы:</a:t>
            </a:r>
            <a:endParaRPr lang="ru-RU" sz="1900" dirty="0"/>
          </a:p>
          <a:p>
            <a:pPr>
              <a:spcBef>
                <a:spcPts val="600"/>
              </a:spcBef>
            </a:pPr>
            <a:r>
              <a:rPr lang="ru-RU" sz="1900" dirty="0"/>
              <a:t>Челябинск – </a:t>
            </a:r>
            <a:r>
              <a:rPr lang="ru-RU" sz="1900" i="1" dirty="0"/>
              <a:t>Челябинский тракторный завод</a:t>
            </a:r>
          </a:p>
          <a:p>
            <a:pPr>
              <a:spcBef>
                <a:spcPts val="600"/>
              </a:spcBef>
            </a:pPr>
            <a:r>
              <a:rPr lang="ru-RU" sz="1900" dirty="0"/>
              <a:t>Волгоград – </a:t>
            </a:r>
            <a:r>
              <a:rPr lang="ru-RU" sz="1900" i="1" dirty="0"/>
              <a:t>Волгоградский тракторный завод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A657C2D1-0566-1604-32C6-DFCAFD1DD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4E9FD1-8693-2216-65C8-1826C133218E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3. Топонимика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417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A51B0-2C1C-0909-8046-AE41D98AD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186E1-98CD-F96F-2F38-B6AA337F5E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" b="-401"/>
          <a:stretch/>
        </p:blipFill>
        <p:spPr>
          <a:xfrm>
            <a:off x="614540" y="1086938"/>
            <a:ext cx="6456216" cy="5771062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981FD6BB-352F-4436-C66E-5DC2A6A5B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A217AA6-9404-EBBC-482D-47DD314D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83AAA3-9469-BD98-0199-3A56DFD7BAD5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3. Топонимика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92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3196E6E-9AC5-D72C-AA0F-8487EAA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Теоретические задачи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C4D5B-AF88-6E03-D983-B901B2D43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88431" y="788432"/>
            <a:ext cx="2346960" cy="77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3D12DD-E628-6EEA-F888-7B50E0ACF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584" y="103632"/>
            <a:ext cx="4181856" cy="2932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C4DCAD-AB24-39E5-F217-C5D4489C62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134" y="1081596"/>
            <a:ext cx="1612626" cy="1981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FBD0C0-C36E-A988-D1D6-F470515F50E8}"/>
              </a:ext>
            </a:extLst>
          </p:cNvPr>
          <p:cNvSpPr/>
          <p:nvPr/>
        </p:nvSpPr>
        <p:spPr>
          <a:xfrm rot="2907735">
            <a:off x="7527776" y="2481510"/>
            <a:ext cx="517368" cy="350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7BA13E-98B7-77AE-D50A-6A29264F27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47970">
            <a:off x="6494700" y="1171730"/>
            <a:ext cx="1469705" cy="146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69BC7-9533-B57D-026F-5E40FF5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12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07244-2263-40A9-985E-4BDF4DAD85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998" y="1493514"/>
            <a:ext cx="7178004" cy="465600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5DB8FAE-91A5-7261-AEA7-7E255C46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428100-773A-387A-EF25-DD8CE92E30E4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167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9D9F7C-2781-4E0A-84B0-AAFA9BAF8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026" y="1661465"/>
            <a:ext cx="8319948" cy="2789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B0B4C4-58B9-4B2F-B588-6DB338F61E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385" y="4618653"/>
            <a:ext cx="8219230" cy="5778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60FB721-81C6-A24B-CB92-511A6A37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D6210C-51E7-7FEE-E287-C6DE724E8D9F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537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DD2833-B37B-4932-B7D3-F09DE066FA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588" y="2072420"/>
            <a:ext cx="5706183" cy="3209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CD9E85-D520-471F-85D4-DC9352BEF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09" y="2072420"/>
            <a:ext cx="4465709" cy="3209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E66A8-38F6-4046-B36F-2A6130759E59}"/>
              </a:ext>
            </a:extLst>
          </p:cNvPr>
          <p:cNvSpPr txBox="1"/>
          <p:nvPr/>
        </p:nvSpPr>
        <p:spPr>
          <a:xfrm>
            <a:off x="1072009" y="5282148"/>
            <a:ext cx="446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Магистраль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Балтийская трубопроводная система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677D0-0709-43CE-A632-73D85E169BFA}"/>
              </a:ext>
            </a:extLst>
          </p:cNvPr>
          <p:cNvSpPr txBox="1"/>
          <p:nvPr/>
        </p:nvSpPr>
        <p:spPr>
          <a:xfrm>
            <a:off x="6605824" y="5282148"/>
            <a:ext cx="446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Магистраль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Восточная Сибирь – Тихий океан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E41439-47F2-E1F1-F8DA-D32BDC30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DFAD9F-21D4-9383-0A36-AB2BAA9CAE64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373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6505A-E10D-49BB-9812-91D8E904FA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25" y="1774159"/>
            <a:ext cx="9369549" cy="330968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EB01A22-C3B7-21B4-143A-4778F213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E8B313-61F5-5859-11C8-5FC2AC42D067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209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030D0-2295-4A7F-8723-4FDB79D473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753" y="1594424"/>
            <a:ext cx="5391148" cy="704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54F10-2D58-432C-A5EC-1D3DE6D82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26" y="2520379"/>
            <a:ext cx="5519399" cy="32487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A3B563-4754-4848-BB00-4DE96DD906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0" y="1493514"/>
            <a:ext cx="5288556" cy="516261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167DD56-B069-47EC-9C61-CBB3CC708A61}"/>
              </a:ext>
            </a:extLst>
          </p:cNvPr>
          <p:cNvCxnSpPr>
            <a:cxnSpLocks/>
          </p:cNvCxnSpPr>
          <p:nvPr/>
        </p:nvCxnSpPr>
        <p:spPr>
          <a:xfrm>
            <a:off x="6534150" y="1594424"/>
            <a:ext cx="0" cy="417474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97B6AF-3D47-4DE1-9EBD-37F7EC5E1351}"/>
              </a:ext>
            </a:extLst>
          </p:cNvPr>
          <p:cNvCxnSpPr>
            <a:cxnSpLocks/>
          </p:cNvCxnSpPr>
          <p:nvPr/>
        </p:nvCxnSpPr>
        <p:spPr>
          <a:xfrm>
            <a:off x="743553" y="1594424"/>
            <a:ext cx="0" cy="417474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D390C2-A792-4A3C-B1B1-6D23E4F5DC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473" y="2298638"/>
            <a:ext cx="2297945" cy="14986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2BA9F7-D3BD-4D93-AC0D-98FFFD6E68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7674" y="4086161"/>
            <a:ext cx="2296348" cy="14986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FFCDE1-479A-4065-90CE-88FA62DA99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69" r="36674" b="25750"/>
          <a:stretch/>
        </p:blipFill>
        <p:spPr>
          <a:xfrm>
            <a:off x="8679028" y="3527588"/>
            <a:ext cx="3351047" cy="2697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DD0FF3-0E95-4B7E-8931-6C3D3C1AA2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54" r="55599" b="-4256"/>
          <a:stretch/>
        </p:blipFill>
        <p:spPr>
          <a:xfrm>
            <a:off x="8679028" y="5315111"/>
            <a:ext cx="2349606" cy="3232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E2890C-F1AF-4C92-9C81-CF403FFA88B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404" y="2591283"/>
            <a:ext cx="900851" cy="8672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CB7F9E-DD7A-4B2D-B30E-DEBE2C2F7F0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309" y="4155171"/>
            <a:ext cx="1047043" cy="109093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14A3231-FFE0-098B-88C0-3C4F619C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942342-4080-DFB1-6B08-EF4ACCDB2098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659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D926DE-0E14-4CA7-9DCC-6EED03488D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69" y="1493514"/>
            <a:ext cx="7016621" cy="1046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C24525-956F-407E-8FAA-B69FE4079C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69" y="2819077"/>
            <a:ext cx="7016621" cy="17372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3C5788-70C5-4E92-9024-F2FDCCCCF5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53" y="1015256"/>
            <a:ext cx="3185492" cy="2386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DB5268-BD43-4864-A269-A218B4C2B0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"/>
          <a:stretch/>
        </p:blipFill>
        <p:spPr>
          <a:xfrm>
            <a:off x="8218065" y="3687721"/>
            <a:ext cx="3648268" cy="277015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477D543-7D23-4982-B73F-AFEBB16B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8B572B-0972-5943-F66B-EC415FD7D4E5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276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EAB459-0B42-4CBB-B4A9-07FFD979DD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1940287"/>
            <a:ext cx="6355631" cy="1196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29E6E-46DA-4A15-B0D2-CEEEFDF3B8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3279624"/>
            <a:ext cx="6241321" cy="21871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0E0CB5-CBD6-4F69-A085-53150B00E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684" y="2230019"/>
            <a:ext cx="4067191" cy="2472916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EF81594-C356-41B7-8920-64C2286A2E33}"/>
              </a:ext>
            </a:extLst>
          </p:cNvPr>
          <p:cNvSpPr/>
          <p:nvPr/>
        </p:nvSpPr>
        <p:spPr>
          <a:xfrm>
            <a:off x="9993085" y="2342567"/>
            <a:ext cx="746449" cy="19594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C22384E-E151-C9BC-5873-9B186BC4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444DCB-B83D-4013-53AC-737C3979C326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079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1C632-E83C-48CB-A915-80E7EC349C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1969644"/>
            <a:ext cx="5445373" cy="34421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744D4-0A81-4255-9844-5C1C1632CF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126" y="2156256"/>
            <a:ext cx="5737138" cy="306888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009958-EBE3-4F25-A095-4C7FDB15073D}"/>
              </a:ext>
            </a:extLst>
          </p:cNvPr>
          <p:cNvSpPr/>
          <p:nvPr/>
        </p:nvSpPr>
        <p:spPr>
          <a:xfrm>
            <a:off x="6265126" y="2156256"/>
            <a:ext cx="238311" cy="2387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26CC8E-736F-4987-9B49-2BA53A27138A}"/>
              </a:ext>
            </a:extLst>
          </p:cNvPr>
          <p:cNvSpPr/>
          <p:nvPr/>
        </p:nvSpPr>
        <p:spPr>
          <a:xfrm>
            <a:off x="819753" y="2322652"/>
            <a:ext cx="238311" cy="2387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036744A-86F0-BBAE-E80F-5FD22E81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1A39EE-D5CF-B26C-1A54-AF8D69591DF3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9 класса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6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45683-2D1A-9AEC-D5A3-85369BA11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9315C0C7-E5E0-630C-66F4-B04455DBF8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470DDA-F282-7C5D-337A-4311D546BD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59" y="971414"/>
            <a:ext cx="6087943" cy="5601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92AEC-7938-090A-B75D-E0A93D9504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624" y="3772345"/>
            <a:ext cx="2633535" cy="64119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D386CCD-3C5F-4BE4-FADC-4FE54CD32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A35E44-E1DB-0E99-1F8B-5E1886548852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Задача 4 для 10-11 классов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245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BF149-1E1F-822E-B5F0-469C6E4D5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C9BAC3D-C4AD-8A6E-BC69-5F3A3C8236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D0F07-F631-6168-BE09-4C195E044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59" y="1297573"/>
            <a:ext cx="6087943" cy="307988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EF4889-D2F4-FE33-26FB-FBA30B38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8EE8E1-7993-8FFF-1A4E-6F00D6F23251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4 для 10-11 классов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51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9BCBFF-1953-0411-7207-8F898F968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786" y="141604"/>
            <a:ext cx="5309971" cy="6716396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9ED842-A179-4742-EB3D-CA8C9A5986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1CEF24-C461-A43A-6187-F6C308139AD1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76324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3196E6E-9AC5-D72C-AA0F-8487EAA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Практические задания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C4D5B-AF88-6E03-D983-B901B2D43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88431" y="788432"/>
            <a:ext cx="2346960" cy="77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3D12DD-E628-6EEA-F888-7B50E0ACF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584" y="103632"/>
            <a:ext cx="4181856" cy="2932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C4DCAD-AB24-39E5-F217-C5D4489C62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134" y="1081596"/>
            <a:ext cx="1612626" cy="1981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FBD0C0-C36E-A988-D1D6-F470515F50E8}"/>
              </a:ext>
            </a:extLst>
          </p:cNvPr>
          <p:cNvSpPr/>
          <p:nvPr/>
        </p:nvSpPr>
        <p:spPr>
          <a:xfrm rot="2907735">
            <a:off x="7527776" y="2481510"/>
            <a:ext cx="517368" cy="350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7BA13E-98B7-77AE-D50A-6A29264F27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47970">
            <a:off x="6494700" y="1171730"/>
            <a:ext cx="1469705" cy="146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1D970-B267-C5E3-A6AD-59FE5CD53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33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37B49-54AC-0504-852B-BC829CFFE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3" y="92005"/>
            <a:ext cx="10515600" cy="58903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Практический тур</a:t>
            </a:r>
          </a:p>
        </p:txBody>
      </p:sp>
      <p:pic>
        <p:nvPicPr>
          <p:cNvPr id="4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3E0FDC83-DA2E-EBE8-2931-68EFE611D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855" y="608150"/>
            <a:ext cx="10307456" cy="5918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1960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6810F740-D2AE-345E-4F5B-7B7A461EC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1146" y="109894"/>
            <a:ext cx="3538331" cy="2031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7A8FA-DF5E-9FF6-CA95-14DDB148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22DB1D-6B79-CAD8-2076-ED461BB83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818999"/>
            <a:ext cx="8842513" cy="4351338"/>
          </a:xfrm>
        </p:spPr>
        <p:txBody>
          <a:bodyPr>
            <a:normAutofit lnSpcReduction="10000"/>
          </a:bodyPr>
          <a:lstStyle/>
          <a:p>
            <a:pPr marL="523875" indent="539750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…«На разных участках долины реки мы построили три поперечных профиля. Первый – там, где долина была неширокая, не более 400 м, с крутыми бортами, а сама река протекала прямо, как будто русло проложили по линейке. Второй – ниже по течению, где река имела болотистые берега и образовала широкую долину – 2,5-3 км. Третий – на участке, где река начала </a:t>
            </a:r>
            <a:r>
              <a:rPr lang="ru-RU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меандрировать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долина сузилась до 550-600 м»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Какой из трёх профилей (первый, второй или третий) сохранился в папке у Вити? _____________________.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Какой горизонтальный масштаб профиля? В 1 см 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Какой вертикальный масштаб профиля? В 1 см ______________.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204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257F3CFC-3BC1-513E-3DAC-8676861DE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8372" y="4128052"/>
            <a:ext cx="4118461" cy="2364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F9C3D-2187-94B1-5FCA-0CFE78CE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97F0B1-84EE-F4BA-2B92-49D0DE53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Какой из трёх профилей (первый, второй или третий) сохранился в папке у Вити?</a:t>
            </a:r>
            <a:b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Третий (1 балл)</a:t>
            </a:r>
          </a:p>
          <a:p>
            <a:pPr marL="0" indent="0" algn="just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и второй не подходят под описание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Какой горизонтальный масштаб профиля? В 1 см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м (1 балл)</a:t>
            </a:r>
          </a:p>
          <a:p>
            <a:pPr marL="0" indent="0" algn="just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dirty="0"/>
              <a:t>В 2 сантиметрах 100 метров, значит в 1 см 50 м</a:t>
            </a: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Какой вертикальный масштаб профиля? В 1 см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 м (1 балл)</a:t>
            </a:r>
          </a:p>
          <a:p>
            <a:pPr marL="0" indent="0">
              <a:buNone/>
            </a:pPr>
            <a:r>
              <a:rPr lang="ru-RU" sz="1800" kern="0" dirty="0">
                <a:latin typeface="Arial" panose="020B0604020202020204" pitchFamily="34" charset="0"/>
              </a:rPr>
              <a:t>Это следует из левой границы профиля</a:t>
            </a:r>
            <a:endParaRPr lang="ru-RU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B6416896-ADA8-9B0A-EDD4-F0512D4AE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96750"/>
            <a:ext cx="1864891" cy="8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9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3FDB12AA-896D-0013-6BBA-3C3A611A9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8372" y="4128052"/>
            <a:ext cx="4118461" cy="2364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4D159-41C7-5C56-5E61-FAC3EEF7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7C8304-4324-D442-47D6-F134FDF46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30" y="1845503"/>
            <a:ext cx="7888357" cy="4351338"/>
          </a:xfrm>
        </p:spPr>
        <p:txBody>
          <a:bodyPr/>
          <a:lstStyle/>
          <a:p>
            <a:pPr marL="523875" indent="539750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…«Палатку мы поставили на высоком берегу, над рекой. Спускаться и подниматься по склону было довольно трудно, его крутизна составляла около 33⁰. С бровки склона открывался потрясающий вид на закат».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Какая крутизна склона высокого берега реки на профиле? _____⁰.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Подходит ли это описание для сохранившегося профиля? _____.</a:t>
            </a:r>
            <a:endParaRPr lang="ru-RU" dirty="0"/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82266278-2F20-3249-8323-6676C222E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36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03E7-F988-73C0-B23C-8F87EFA57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0381543D-7715-DE85-0444-0E9BA4EF59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8372" y="4128052"/>
            <a:ext cx="4118461" cy="2364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3D8D3-39DB-5469-D15B-D8B88D5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F6F7C5-11BF-9D9B-E54D-68F29CAFA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30" y="1845503"/>
            <a:ext cx="7888357" cy="4351338"/>
          </a:xfrm>
        </p:spPr>
        <p:txBody>
          <a:bodyPr/>
          <a:lstStyle/>
          <a:p>
            <a:pPr marL="523875" indent="539750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…«Палатку мы поставили на высоком берегу, над рекой. Спускаться и подниматься по склону было довольно трудно, его крутизна составляла около 33⁰. С бровки склона открывался потрясающий вид на закат».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Какая крутизна склона высокого берега реки на профиле? </a:t>
            </a:r>
          </a:p>
          <a:p>
            <a:pPr marL="0" indent="0" algn="just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21⁰ (19⁰ - 23⁰) (2 балла)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Подходит ли это описание для сохранившегося профиля? </a:t>
            </a:r>
          </a:p>
          <a:p>
            <a:pPr marL="0" indent="0">
              <a:buNone/>
            </a:pP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Нет (1 балл)</a:t>
            </a:r>
            <a:endParaRPr lang="ru-RU" dirty="0"/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CA4B6D37-D101-64A4-CBCF-7D3C4F36C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12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9642F-F5B9-3FC4-F3AA-BD428121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09533-5DC4-3759-1BB2-566EDF7DB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23875" indent="539750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…«Склон над рекой был довольно крутой, но несмотря на то, что солнце в полдень находилось напротив склона, в тени лип в густой траве можно было отыскать сладкую землянику. А потом мы переправились через реку, борясь с сильным течением, которое сносило нас вправо. По данным справочника река имеет среднесуточный расход воды около 6 млн м</a:t>
            </a:r>
            <a:r>
              <a:rPr lang="ru-RU" sz="1800" i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Падение реки от створа профиля до устья составляет 77 м, а средневзвешенный уклон 0,1 м/км. Потом вернулись палаточному лагерю. Единственное, что нам преграждало путь – это сырые заросли ольшаника шириной метров 30».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Рассчитайте среднюю скорость течения реки. ___________ м/с.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Какую длину имеет участок реки от створа профиля до устья? __________ км.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 какому элементу речной долины приурочена полоса зарослей сырого ольшаника? _________________.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На сколько метров повышается уровень воды в реке во время половодья? ___ м.</a:t>
            </a:r>
            <a:endParaRPr lang="ru-RU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404B04F5-23BB-0300-C21A-393764782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3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1D6F-8A3D-FF49-4A70-CFE734D72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35B5A214-BD20-594A-7673-1F4E9E65E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6383" y="1037673"/>
            <a:ext cx="4446104" cy="2364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7E071-1B41-09E9-4035-C46C5CEF8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9" y="36235"/>
            <a:ext cx="10515600" cy="1325563"/>
          </a:xfrm>
        </p:spPr>
        <p:txBody>
          <a:bodyPr/>
          <a:lstStyle/>
          <a:p>
            <a:r>
              <a:rPr lang="ru-RU" dirty="0"/>
              <a:t>Блок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F0A791-FC0F-7BDD-017C-418BBA44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26" y="894522"/>
            <a:ext cx="7431157" cy="5678555"/>
          </a:xfrm>
        </p:spPr>
        <p:txBody>
          <a:bodyPr>
            <a:normAutofit fontScale="85000" lnSpcReduction="10000"/>
          </a:bodyPr>
          <a:lstStyle/>
          <a:p>
            <a:pPr marL="523875" indent="539750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…«Склон над рекой был довольно крутой, но несмотря на то, что солнце в полдень находилось напротив склона, в тени лип в густой траве можно было отыскать сладкую землянику. А потом мы переправились через реку, борясь с сильным течением, которое сносило нас вправо. По данным справочника река имеет среднесуточный расход воды около 6 млн м</a:t>
            </a:r>
            <a:r>
              <a:rPr lang="ru-RU" sz="1800" i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Падение реки от створа профиля до устья составляет 77 м, а средневзвешенный уклон 0,1 м/км. Потом вернулись палаточному лагерю. Единственное, что нам преграждало путь – это сырые заросли ольшаника шириной метров 30».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Рассчитайте среднюю скорость течения реки.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0,5 (0,4 - 0,6) м/с (2 балла)</a:t>
            </a:r>
          </a:p>
          <a:p>
            <a:pPr marL="0" indent="0" algn="just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6000000/24 ч/60 мин/60 сек=69,44 м</a:t>
            </a:r>
            <a:r>
              <a:rPr lang="ru-RU" sz="1800" b="1" i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/сек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Площадь живого сечения реки 55*5/2 =137,5 м</a:t>
            </a:r>
            <a:r>
              <a:rPr lang="ru-RU" sz="1800" b="1" i="1" kern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ru-RU" sz="1800" b="1" i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(исходя из того, что русло треугольное) это практически в 2 раза больше расхода, значит скорость ½=0,5 м/с</a:t>
            </a:r>
            <a:endParaRPr lang="ru-RU" sz="1800" b="1" kern="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7. 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Какую длину имеет участок реки от створа профиля до устья?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770 км (2 балла)</a:t>
            </a:r>
          </a:p>
          <a:p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 какому элементу речной долины приурочена полоса зарослей сырого ольшаника?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Старица (1 балл)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9.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На сколько метров повышается уровень воды в реке во время половодья?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 м (4,9 - 7 метров) (2 балла)</a:t>
            </a:r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CD4B2F7-1EDD-CAC2-82A2-0E30E1EC3188}"/>
              </a:ext>
            </a:extLst>
          </p:cNvPr>
          <p:cNvCxnSpPr>
            <a:cxnSpLocks/>
          </p:cNvCxnSpPr>
          <p:nvPr/>
        </p:nvCxnSpPr>
        <p:spPr>
          <a:xfrm flipH="1">
            <a:off x="9481930" y="1361798"/>
            <a:ext cx="192157" cy="858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326CC2F7-B8C9-5912-6F9D-38766F417160}"/>
              </a:ext>
            </a:extLst>
          </p:cNvPr>
          <p:cNvSpPr/>
          <p:nvPr/>
        </p:nvSpPr>
        <p:spPr>
          <a:xfrm rot="16200000">
            <a:off x="8923682" y="1514889"/>
            <a:ext cx="354496" cy="882926"/>
          </a:xfrm>
          <a:prstGeom prst="rightBrace">
            <a:avLst>
              <a:gd name="adj1" fmla="val 61332"/>
              <a:gd name="adj2" fmla="val 5075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22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3DA8C-BED5-48E3-3A5B-DA809010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4" y="154726"/>
            <a:ext cx="10515600" cy="1044595"/>
          </a:xfrm>
        </p:spPr>
        <p:txBody>
          <a:bodyPr/>
          <a:lstStyle/>
          <a:p>
            <a:r>
              <a:rPr lang="ru-RU" dirty="0"/>
              <a:t>Блок 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F90993-CAE3-8FCB-D490-3195C56B4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1338469"/>
            <a:ext cx="6549887" cy="4838493"/>
          </a:xfrm>
        </p:spPr>
        <p:txBody>
          <a:bodyPr>
            <a:normAutofit fontScale="85000" lnSpcReduction="10000"/>
          </a:bodyPr>
          <a:lstStyle/>
          <a:p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…«Сначала мы изучали почвы. Заложили несколько почвенных шурфов. А потом к нам приехали геологи с буровой установкой. Мы смогли изучить буровой керн. Сегодня мы только описали керн, определять горные породы будем потом. Таблица описания керна: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Определите местоположение скважины. На каком расстоянии от линии бровки (линия перпендикулярна нижней рамке профиля) высокого склона речной долины находится заложенная скважина? ____ 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называется элемент речной долины, в пределах которого была пробурена скважина? ____________________________________________________.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каком берегу реки располагалась скважина? Обведите верный ответ.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Левый берег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Правый берег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Определите тип почв в месте закладки геологической скважины.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_____________________________________.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A577B4E-8400-7CF8-7441-95F350A6DBC9}"/>
              </a:ext>
            </a:extLst>
          </p:cNvPr>
          <p:cNvGraphicFramePr>
            <a:graphicFrameLocks noGrp="1"/>
          </p:cNvGraphicFramePr>
          <p:nvPr/>
        </p:nvGraphicFramePr>
        <p:xfrm>
          <a:off x="6964017" y="154726"/>
          <a:ext cx="5114938" cy="4262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6421">
                  <a:extLst>
                    <a:ext uri="{9D8B030D-6E8A-4147-A177-3AD203B41FA5}">
                      <a16:colId xmlns:a16="http://schemas.microsoft.com/office/drawing/2014/main" val="2272079063"/>
                    </a:ext>
                  </a:extLst>
                </a:gridCol>
                <a:gridCol w="1168517">
                  <a:extLst>
                    <a:ext uri="{9D8B030D-6E8A-4147-A177-3AD203B41FA5}">
                      <a16:colId xmlns:a16="http://schemas.microsoft.com/office/drawing/2014/main" val="307100111"/>
                    </a:ext>
                  </a:extLst>
                </a:gridCol>
              </a:tblGrid>
              <a:tr h="131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Описание слоёв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Мощность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6256697"/>
                  </a:ext>
                </a:extLst>
              </a:tr>
              <a:tr h="1245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Почва:</a:t>
                      </a:r>
                      <a:endParaRPr lang="ru-RU" sz="1100">
                        <a:effectLst/>
                      </a:endParaRPr>
                    </a:p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подстилка, дернина.............................................................................</a:t>
                      </a:r>
                      <a:endParaRPr lang="ru-RU" sz="1100">
                        <a:effectLst/>
                      </a:endParaRPr>
                    </a:p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тёмно-серый горизонт, песчаный.....................................................</a:t>
                      </a:r>
                      <a:endParaRPr lang="ru-RU" sz="1100">
                        <a:effectLst/>
                      </a:endParaRPr>
                    </a:p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белёсый, светло-серый, песчаный.....................................................</a:t>
                      </a:r>
                      <a:endParaRPr lang="ru-RU" sz="1100">
                        <a:effectLst/>
                      </a:endParaRPr>
                    </a:p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серо-бурый горизонт, песчаный переходящие в почвообразующую породу.......................................................................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0,05 м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0,15 м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0,3 м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0,25-0,35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4792307"/>
                  </a:ext>
                </a:extLst>
              </a:tr>
              <a:tr h="354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Геология:</a:t>
                      </a:r>
                      <a:endParaRPr lang="ru-RU" sz="1100">
                        <a:effectLst/>
                      </a:endParaRPr>
                    </a:p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Рыхлые пески........................................................................................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12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065216"/>
                  </a:ext>
                </a:extLst>
              </a:tr>
              <a:tr h="131247">
                <a:tc>
                  <a:txBody>
                    <a:bodyPr/>
                    <a:lstStyle/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Плотные пески, с водой......................................................................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12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592765"/>
                  </a:ext>
                </a:extLst>
              </a:tr>
              <a:tr h="354164">
                <a:tc>
                  <a:txBody>
                    <a:bodyPr/>
                    <a:lstStyle/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Плотные пески с множеством мелких (1-10 см), окатанных обломков горных пород..........................................................................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6444848"/>
                  </a:ext>
                </a:extLst>
              </a:tr>
              <a:tr h="577082">
                <a:tc>
                  <a:txBody>
                    <a:bodyPr/>
                    <a:lstStyle/>
                    <a:p>
                      <a:pPr indent="1117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Плотная горная порода серо-желтого цвета, сырая – хрупкая и царапается ногтем, высохшая светло-серая с желтым оттенком, царапается гвоздем...........................................................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не менее 7 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431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05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DAE0B-76E6-29BA-E73A-5594F1FC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D856FC74-88B0-7440-A1E6-E732186CB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855" y="608150"/>
            <a:ext cx="10307456" cy="5918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F389FD-4583-9E69-4A2A-4E33725D6B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C66613F-B293-4B15-4CC1-F6DC24C1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73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83ADB4-58FB-2798-2E60-8B69B5A9D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357809"/>
            <a:ext cx="6672470" cy="5819154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называют явление, связанное с многолетней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криолитозоной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Многолетняя мерзлота / вечная мерзлота (1 балл)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Изучите карту (Рис. 1.1), предложите её название: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Распространение многолетней мерзлоты / многолетней </a:t>
            </a:r>
            <a:r>
              <a:rPr lang="ru-RU" sz="18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криолитозоны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/ вечной мерзлоты / мерзлоты северного полушария / тоже, но без указания северного полушария, или иной ответ, который можно признать аналогом предложенного ответа (1 балл)</a:t>
            </a:r>
            <a:endParaRPr lang="ru-RU" sz="1800" b="1" kern="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зона сплошного распространения (0,5 балла)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зона прерывистого распространения (0,5 балла)</a:t>
            </a:r>
            <a:endParaRPr lang="ru-RU" sz="1800" b="1" kern="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зона островного распространения (0,5 балла)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Укажите три крупнейшие горные системы Южного полушария, с наибольшей площадью многолетней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криолитозоны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Примечание: последовательность ответов не важна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	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Анды (0,5 балла)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Трансантарктические горы (0,5 балла)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Южные Альпы / горы острова Южный / горы Новой Зеландии (0,5 балла)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ru-RU" sz="1800" b="1" kern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Срединный хребет в России не входит в многолетнюю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криолитозону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Из-за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вулканизма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(1 балл)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1300EB-31D5-97D5-8122-00B575066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7542" y="2098373"/>
            <a:ext cx="618516" cy="267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CCCC19-AD11-6551-DD95-24A6BF111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717" y="240414"/>
            <a:ext cx="4480717" cy="5936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45AFBD-F276-08B8-3D20-E9E59F188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4169" y="2365518"/>
            <a:ext cx="618516" cy="267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87C2FA-07CD-F8D8-0782-B30E70BF4A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7541" y="2653622"/>
            <a:ext cx="648653" cy="267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762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24842-7445-A77C-195B-28150262D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39D4E-573F-3352-33E8-F20ABF4CF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4" y="154726"/>
            <a:ext cx="10515600" cy="1044595"/>
          </a:xfrm>
        </p:spPr>
        <p:txBody>
          <a:bodyPr/>
          <a:lstStyle/>
          <a:p>
            <a:r>
              <a:rPr lang="ru-RU" dirty="0"/>
              <a:t>Блок 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AED1F5-B58C-224C-9033-4B14FB55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1338469"/>
            <a:ext cx="6549887" cy="4838493"/>
          </a:xfrm>
        </p:spPr>
        <p:txBody>
          <a:bodyPr>
            <a:normAutofit fontScale="85000" lnSpcReduction="20000"/>
          </a:bodyPr>
          <a:lstStyle/>
          <a:p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…«Сначала мы изучали почвы. Заложили несколько почвенных шурфов. А потом к нам приехали геологи с буровой установкой. Мы смогли изучить буровой керн. Сегодня мы только описали керн, определять горные породы будем потом. Таблица описания керна: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Определите местоположение скважины. На каком расстоянии от линии бровки (линия перпендикулярна нижней рамке профиля) высокого склона речной долины находится заложенная скважина?</a:t>
            </a:r>
          </a:p>
          <a:p>
            <a:pPr marL="0" indent="0" algn="just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540 м (засчитывать от 440 до 640 м) (1 балл)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называется элемент речной долины, в пределах которого была пробурена скважина? </a:t>
            </a:r>
          </a:p>
          <a:p>
            <a:pPr marL="0" indent="0" algn="just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Терраса / Речная терраса (1 балл)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каком берегу реки располагалась скважина? Обведите верный ответ.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07000"/>
              </a:lnSpc>
              <a:spcAft>
                <a:spcPts val="3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Левый берег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b="1" kern="0" dirty="0">
                <a:latin typeface="Arial" panose="020B0604020202020204" pitchFamily="34" charset="0"/>
              </a:rPr>
              <a:t>(1 балл)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Правый берег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Определите тип почв в месте закладки геологической скважины.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Дерново-подзолистые (1 балл)</a:t>
            </a:r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53177398-F1BC-8608-1BE4-D69A6E9A99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6297" y="3905163"/>
            <a:ext cx="4691268" cy="2693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2343278-29DF-BD5A-A357-8034CD875E55}"/>
              </a:ext>
            </a:extLst>
          </p:cNvPr>
          <p:cNvSpPr/>
          <p:nvPr/>
        </p:nvSpPr>
        <p:spPr>
          <a:xfrm>
            <a:off x="669235" y="4790662"/>
            <a:ext cx="1543877" cy="46136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C61903C-6CBA-F29A-E7AD-F5CB53E851D5}"/>
              </a:ext>
            </a:extLst>
          </p:cNvPr>
          <p:cNvCxnSpPr>
            <a:cxnSpLocks/>
          </p:cNvCxnSpPr>
          <p:nvPr/>
        </p:nvCxnSpPr>
        <p:spPr>
          <a:xfrm flipV="1">
            <a:off x="9501809" y="4976191"/>
            <a:ext cx="0" cy="7023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AFA44191-6D08-D3B2-3ABB-60C61F7E8CED}"/>
              </a:ext>
            </a:extLst>
          </p:cNvPr>
          <p:cNvSpPr/>
          <p:nvPr/>
        </p:nvSpPr>
        <p:spPr>
          <a:xfrm rot="16200000">
            <a:off x="8375391" y="3698065"/>
            <a:ext cx="298141" cy="1954694"/>
          </a:xfrm>
          <a:prstGeom prst="rightBrace">
            <a:avLst>
              <a:gd name="adj1" fmla="val 8834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471E182-560B-F318-44E7-B499792C3499}"/>
              </a:ext>
            </a:extLst>
          </p:cNvPr>
          <p:cNvCxnSpPr>
            <a:cxnSpLocks/>
          </p:cNvCxnSpPr>
          <p:nvPr/>
        </p:nvCxnSpPr>
        <p:spPr>
          <a:xfrm flipH="1" flipV="1">
            <a:off x="7540488" y="3905163"/>
            <a:ext cx="6626" cy="185953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74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866DF-A74D-2F39-9DD6-067308ED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 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12B760-A077-E8EC-B8B7-A3062F4CD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30" y="1690688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элементы в условных обозначениях оказались не подписанными. Витя их подписал Х и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 что они обозначают на самом деле? Помогите Вите окончательно разобраться с профилем.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Что обозначает линия Х? _____________________________________________.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Что обозначает линия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_____________________________________________.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каком направлении построен профиль от левого края? Обведите верный ответ.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Восток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Юг 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/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Запад</a:t>
            </a:r>
            <a:endParaRPr lang="ru-RU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0DE3EE8-5A45-4011-9C29-196C639C87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39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C2C2-9864-1FDD-A01D-22862F19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753C6-2CFF-CB23-F31E-CFC35BFD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 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7256-4F21-B0F7-3C43-44828A1C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30" y="1690688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элементы в условных обозначениях оказались не подписанными. Витя их подписал Х и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 что они обозначают на самом деле? Помогите Вите окончательно разобраться с профилем.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Что обозначает линия Х?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Тектонический разлом (1 балл)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Что обозначает линия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Уровень грунтовых вод (1 балл)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каком направлении построен профиль от левого края? Обведите верный ответ.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Восток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Юг 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27500"/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Запад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0B5B1D9-055A-E80F-22FE-604EED3194D5}"/>
              </a:ext>
            </a:extLst>
          </p:cNvPr>
          <p:cNvSpPr/>
          <p:nvPr/>
        </p:nvSpPr>
        <p:spPr>
          <a:xfrm>
            <a:off x="4393097" y="5102088"/>
            <a:ext cx="1113182" cy="46136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3" descr="A diagram of a building&#10;&#10;Description automatically generated">
            <a:extLst>
              <a:ext uri="{FF2B5EF4-FFF2-40B4-BE49-F238E27FC236}">
                <a16:creationId xmlns:a16="http://schemas.microsoft.com/office/drawing/2014/main" id="{9D17B991-3341-A849-45C3-6F589FCB2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8940" y="3985906"/>
            <a:ext cx="4691268" cy="2693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46BC4948-7E10-E80F-D736-E7DA0253C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69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3196E6E-9AC5-D72C-AA0F-8487EAA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Тестовые задания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C4D5B-AF88-6E03-D983-B901B2D43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88431" y="788432"/>
            <a:ext cx="2346960" cy="77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3D12DD-E628-6EEA-F888-7B50E0ACF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584" y="103632"/>
            <a:ext cx="4181856" cy="2932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C4DCAD-AB24-39E5-F217-C5D4489C62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134" y="1081596"/>
            <a:ext cx="1612626" cy="1981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FBD0C0-C36E-A988-D1D6-F470515F50E8}"/>
              </a:ext>
            </a:extLst>
          </p:cNvPr>
          <p:cNvSpPr/>
          <p:nvPr/>
        </p:nvSpPr>
        <p:spPr>
          <a:xfrm rot="2907735">
            <a:off x="7527776" y="2481510"/>
            <a:ext cx="517368" cy="350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7BA13E-98B7-77AE-D50A-6A29264F27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47970">
            <a:off x="6494700" y="1171730"/>
            <a:ext cx="1469705" cy="146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48063-3F40-7E6B-92F0-E6CABFFDB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4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DFE64-285E-4892-9EAE-D2022BCD7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456" y="1493514"/>
            <a:ext cx="9325088" cy="110039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366284" y="1989027"/>
            <a:ext cx="1235936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3B70E0-53FE-4AE0-9E7F-F0072DA30B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977" y="2819076"/>
            <a:ext cx="6096000" cy="30702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EE318C-7AF0-44E3-B875-970E37C22107}"/>
              </a:ext>
            </a:extLst>
          </p:cNvPr>
          <p:cNvSpPr txBox="1"/>
          <p:nvPr/>
        </p:nvSpPr>
        <p:spPr>
          <a:xfrm>
            <a:off x="7202452" y="5889301"/>
            <a:ext cx="3261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Страны – члены ОПЕК и ОПЕК+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693AC9-C793-494F-BB0D-218A6B1523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23" y="2819077"/>
            <a:ext cx="4601077" cy="30702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F7AE92F-0C7B-47A4-825F-5FB24D917F6C}"/>
              </a:ext>
            </a:extLst>
          </p:cNvPr>
          <p:cNvSpPr/>
          <p:nvPr/>
        </p:nvSpPr>
        <p:spPr>
          <a:xfrm>
            <a:off x="1347234" y="3919473"/>
            <a:ext cx="384105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DCEED-C359-4225-908C-B4DA55B168CA}"/>
              </a:ext>
            </a:extLst>
          </p:cNvPr>
          <p:cNvSpPr txBox="1"/>
          <p:nvPr/>
        </p:nvSpPr>
        <p:spPr>
          <a:xfrm>
            <a:off x="1220329" y="5822081"/>
            <a:ext cx="393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лидеры по доле от суммарного мирового экспорта нефти</a:t>
            </a:r>
          </a:p>
        </p:txBody>
      </p:sp>
    </p:spTree>
    <p:extLst>
      <p:ext uri="{BB962C8B-B14F-4D97-AF65-F5344CB8AC3E}">
        <p14:creationId xmlns:p14="http://schemas.microsoft.com/office/powerpoint/2010/main" val="1789577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08D653-8561-4D6A-A4AC-97C1F3A600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795" y="1493514"/>
            <a:ext cx="8236410" cy="8839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882701" y="1836420"/>
            <a:ext cx="1235936" cy="238760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90D173-6671-4BB0-AC8E-33277B5323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2499165"/>
            <a:ext cx="5712228" cy="34429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19CD3-FDBA-4F97-B7A5-D3ECC3C2F7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701" y="2499165"/>
            <a:ext cx="4613974" cy="34460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A3F73-D68D-4BDA-8F48-3FC816C481EA}"/>
              </a:ext>
            </a:extLst>
          </p:cNvPr>
          <p:cNvSpPr txBox="1"/>
          <p:nvPr/>
        </p:nvSpPr>
        <p:spPr>
          <a:xfrm>
            <a:off x="1640186" y="5918910"/>
            <a:ext cx="393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лидеры по доле от суммарной мировой выплавки никеля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2EF87-A661-41B8-8A2F-210A5F54EC7F}"/>
              </a:ext>
            </a:extLst>
          </p:cNvPr>
          <p:cNvSpPr txBox="1"/>
          <p:nvPr/>
        </p:nvSpPr>
        <p:spPr>
          <a:xfrm>
            <a:off x="7224156" y="5942152"/>
            <a:ext cx="3931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Добыча никелевой руды в Индонезии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58DB088-DFA0-4AED-84B5-F902C20A14FD}"/>
              </a:ext>
            </a:extLst>
          </p:cNvPr>
          <p:cNvSpPr/>
          <p:nvPr/>
        </p:nvSpPr>
        <p:spPr>
          <a:xfrm>
            <a:off x="5571249" y="3981897"/>
            <a:ext cx="921869" cy="264787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399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C6618-B336-4C0F-BE53-357755AD03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244" y="1493514"/>
            <a:ext cx="8937511" cy="110347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350290" y="2337837"/>
            <a:ext cx="1333679" cy="259149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BFD369-FD93-469E-88EE-CAF76C64F1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922" y="2723827"/>
            <a:ext cx="9800154" cy="27527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AFE8C-1050-4610-8D4A-C860DBD6C2D2}"/>
              </a:ext>
            </a:extLst>
          </p:cNvPr>
          <p:cNvSpPr txBox="1"/>
          <p:nvPr/>
        </p:nvSpPr>
        <p:spPr>
          <a:xfrm>
            <a:off x="9786401" y="5603394"/>
            <a:ext cx="2124075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Никосия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о. Кипр (~1,3 млн. чел.)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8E65403-73AF-4C20-98FD-7FD9C7AD2EF6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9534527" y="5300992"/>
            <a:ext cx="1313912" cy="302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879993C-B06F-455E-B6C2-94E419326058}"/>
              </a:ext>
            </a:extLst>
          </p:cNvPr>
          <p:cNvSpPr txBox="1"/>
          <p:nvPr/>
        </p:nvSpPr>
        <p:spPr>
          <a:xfrm>
            <a:off x="281524" y="5603394"/>
            <a:ext cx="2395539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Аяччо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о. Корсика (~0,4 млн. чел.)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D96784D-7CBF-48D6-945A-40AA6A6F2949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479294" y="3362325"/>
            <a:ext cx="2826006" cy="22410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1465AC5-54C5-4136-889E-A6F8208946A0}"/>
              </a:ext>
            </a:extLst>
          </p:cNvPr>
          <p:cNvSpPr txBox="1"/>
          <p:nvPr/>
        </p:nvSpPr>
        <p:spPr>
          <a:xfrm>
            <a:off x="3148935" y="5614958"/>
            <a:ext cx="2597944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Кальяри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о. Сардиния (~1,6 млн. чел.)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1EDA3B5-621E-4155-A3FB-3992693CDEBE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4366901" y="4157529"/>
            <a:ext cx="81006" cy="1457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0DF643-96DD-4824-B019-7B50C6C797F9}"/>
              </a:ext>
            </a:extLst>
          </p:cNvPr>
          <p:cNvSpPr txBox="1"/>
          <p:nvPr/>
        </p:nvSpPr>
        <p:spPr>
          <a:xfrm>
            <a:off x="6543705" y="5603394"/>
            <a:ext cx="2445869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Палермо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о. Сицилия (~4,8 млн. чел.)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92478FD-D47F-4398-ABB6-9C2EB70F749D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5368193" y="4509451"/>
            <a:ext cx="2398447" cy="1093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C7D635F-4024-4572-A826-30635BACEA25}"/>
              </a:ext>
            </a:extLst>
          </p:cNvPr>
          <p:cNvSpPr/>
          <p:nvPr/>
        </p:nvSpPr>
        <p:spPr>
          <a:xfrm>
            <a:off x="6567416" y="5614958"/>
            <a:ext cx="2445869" cy="561419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85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8F426-8614-43DE-895F-080B4DF37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15" y="1493514"/>
            <a:ext cx="8888738" cy="11034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2007510" y="2061123"/>
            <a:ext cx="881638" cy="226366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0235C1-28C6-4F9E-A31A-5BFEAFD162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2" y="2922125"/>
            <a:ext cx="4933347" cy="2761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1913C6-31E6-4A34-BF81-00DC34A8E0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035" y="2922125"/>
            <a:ext cx="4909213" cy="27614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7AFA6-1DA5-4B66-8CB1-5D21B9190BCB}"/>
              </a:ext>
            </a:extLst>
          </p:cNvPr>
          <p:cNvSpPr txBox="1"/>
          <p:nvPr/>
        </p:nvSpPr>
        <p:spPr>
          <a:xfrm>
            <a:off x="1229025" y="5683557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Территория мангрового леса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Сундарбан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3B924-A3E5-400D-964A-C0579B430DB8}"/>
              </a:ext>
            </a:extLst>
          </p:cNvPr>
          <p:cNvSpPr txBox="1"/>
          <p:nvPr/>
        </p:nvSpPr>
        <p:spPr>
          <a:xfrm>
            <a:off x="7880536" y="5683557"/>
            <a:ext cx="2074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Мангровые заросли</a:t>
            </a:r>
          </a:p>
        </p:txBody>
      </p:sp>
    </p:spTree>
    <p:extLst>
      <p:ext uri="{BB962C8B-B14F-4D97-AF65-F5344CB8AC3E}">
        <p14:creationId xmlns:p14="http://schemas.microsoft.com/office/powerpoint/2010/main" val="3565726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F8567-C711-46A2-BC28-16C8942D5E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452" y="1493514"/>
            <a:ext cx="8492464" cy="9449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2188896" y="2116066"/>
            <a:ext cx="934630" cy="275129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D1F6B8-0E13-431F-BACD-CD6A80FFE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162" y="2819077"/>
            <a:ext cx="9821676" cy="2739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D927D9F-E49C-4F99-8054-D2F13A493F82}"/>
              </a:ext>
            </a:extLst>
          </p:cNvPr>
          <p:cNvCxnSpPr>
            <a:cxnSpLocks/>
          </p:cNvCxnSpPr>
          <p:nvPr/>
        </p:nvCxnSpPr>
        <p:spPr>
          <a:xfrm>
            <a:off x="1423987" y="3448050"/>
            <a:ext cx="9344025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1D43D41-0B69-4F26-B4EF-FB4913EDD692}"/>
              </a:ext>
            </a:extLst>
          </p:cNvPr>
          <p:cNvCxnSpPr>
            <a:cxnSpLocks/>
          </p:cNvCxnSpPr>
          <p:nvPr/>
        </p:nvCxnSpPr>
        <p:spPr>
          <a:xfrm>
            <a:off x="1490662" y="4914900"/>
            <a:ext cx="9344025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590DEF-C7AC-41FC-A78B-10E6FA04BEFA}"/>
              </a:ext>
            </a:extLst>
          </p:cNvPr>
          <p:cNvSpPr txBox="1"/>
          <p:nvPr/>
        </p:nvSpPr>
        <p:spPr>
          <a:xfrm>
            <a:off x="1490662" y="3140273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Северный тропик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8D3EE-9ABA-49F5-88D8-D450C60647F3}"/>
              </a:ext>
            </a:extLst>
          </p:cNvPr>
          <p:cNvSpPr txBox="1"/>
          <p:nvPr/>
        </p:nvSpPr>
        <p:spPr>
          <a:xfrm>
            <a:off x="1490662" y="4914899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 тропик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A7DDC2D-3173-45B7-AFC6-027753F3184A}"/>
              </a:ext>
            </a:extLst>
          </p:cNvPr>
          <p:cNvSpPr/>
          <p:nvPr/>
        </p:nvSpPr>
        <p:spPr>
          <a:xfrm>
            <a:off x="4845985" y="4622711"/>
            <a:ext cx="65872" cy="705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14B7660-A4F9-44DF-BFA0-BE4A9CEDA160}"/>
              </a:ext>
            </a:extLst>
          </p:cNvPr>
          <p:cNvSpPr/>
          <p:nvPr/>
        </p:nvSpPr>
        <p:spPr>
          <a:xfrm>
            <a:off x="3561536" y="3589337"/>
            <a:ext cx="65872" cy="705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BBA92DC-5FF2-48FB-8296-612D4554D076}"/>
              </a:ext>
            </a:extLst>
          </p:cNvPr>
          <p:cNvSpPr/>
          <p:nvPr/>
        </p:nvSpPr>
        <p:spPr>
          <a:xfrm>
            <a:off x="8885417" y="3516613"/>
            <a:ext cx="65872" cy="705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1FEE2F9-5BF3-490F-933C-E7E071E25F9D}"/>
              </a:ext>
            </a:extLst>
          </p:cNvPr>
          <p:cNvSpPr/>
          <p:nvPr/>
        </p:nvSpPr>
        <p:spPr>
          <a:xfrm>
            <a:off x="6914735" y="3217721"/>
            <a:ext cx="65872" cy="705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83E045-C941-43B2-A104-9CC06D2EF560}"/>
              </a:ext>
            </a:extLst>
          </p:cNvPr>
          <p:cNvSpPr txBox="1"/>
          <p:nvPr/>
        </p:nvSpPr>
        <p:spPr>
          <a:xfrm>
            <a:off x="4845985" y="4391769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Бразилиа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F1111-289B-4E9E-9E0F-610006D45407}"/>
              </a:ext>
            </a:extLst>
          </p:cNvPr>
          <p:cNvSpPr txBox="1"/>
          <p:nvPr/>
        </p:nvSpPr>
        <p:spPr>
          <a:xfrm>
            <a:off x="2824162" y="3397986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Мехико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F38FE4-E322-4EA0-8423-1D0C8905A784}"/>
              </a:ext>
            </a:extLst>
          </p:cNvPr>
          <p:cNvSpPr txBox="1"/>
          <p:nvPr/>
        </p:nvSpPr>
        <p:spPr>
          <a:xfrm>
            <a:off x="8882063" y="3397986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Ханой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D85F3-AE96-461F-A379-594EE785F010}"/>
              </a:ext>
            </a:extLst>
          </p:cNvPr>
          <p:cNvSpPr txBox="1"/>
          <p:nvPr/>
        </p:nvSpPr>
        <p:spPr>
          <a:xfrm>
            <a:off x="6947671" y="3010863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>
                <a:latin typeface="Arial" panose="020B0604020202020204" pitchFamily="34" charset="0"/>
                <a:cs typeface="Arial" panose="020B0604020202020204" pitchFamily="34" charset="0"/>
              </a:rPr>
              <a:t>Каир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9098BF5-BD9A-46A9-AD51-4A6D56F2824D}"/>
              </a:ext>
            </a:extLst>
          </p:cNvPr>
          <p:cNvSpPr/>
          <p:nvPr/>
        </p:nvSpPr>
        <p:spPr>
          <a:xfrm>
            <a:off x="6833507" y="3067448"/>
            <a:ext cx="664029" cy="251187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579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285F51-797D-4B62-89F6-51718D5632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768" y="1493514"/>
            <a:ext cx="8492464" cy="835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918734" y="1786890"/>
            <a:ext cx="1459456" cy="278130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9A049D-4541-4CA4-928E-6201F9E4FE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2526924"/>
            <a:ext cx="4546599" cy="3409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48068B-568C-4ACE-A197-2AC1B5D91074}"/>
              </a:ext>
            </a:extLst>
          </p:cNvPr>
          <p:cNvSpPr txBox="1"/>
          <p:nvPr/>
        </p:nvSpPr>
        <p:spPr>
          <a:xfrm>
            <a:off x="1665982" y="5936873"/>
            <a:ext cx="2854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Экологические зоны моря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0EDEC0-4226-44E8-99AC-378FD33B67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228" y="2743503"/>
            <a:ext cx="2720338" cy="29754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615BBF-96FA-4AC0-8259-A6A9C3E8B4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566" y="2743503"/>
            <a:ext cx="2833496" cy="29761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A4FE76-03DC-4542-8D59-43A762DE3398}"/>
              </a:ext>
            </a:extLst>
          </p:cNvPr>
          <p:cNvSpPr txBox="1"/>
          <p:nvPr/>
        </p:nvSpPr>
        <p:spPr>
          <a:xfrm>
            <a:off x="5825109" y="5699466"/>
            <a:ext cx="5772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Приливно-отливная зона вокруг острова Мон-Сен-Мишель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5F6CA95-A5D3-4717-A201-567B08AC171C}"/>
              </a:ext>
            </a:extLst>
          </p:cNvPr>
          <p:cNvSpPr/>
          <p:nvPr/>
        </p:nvSpPr>
        <p:spPr>
          <a:xfrm>
            <a:off x="1166446" y="3515236"/>
            <a:ext cx="468923" cy="236149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0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2719DD-1BF4-5C40-4BCC-17577E4AD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26" y="1182895"/>
            <a:ext cx="10472530" cy="4351338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фактор существования многолетней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криолитозоны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климат. Укажите наиболее яркие особенности климата, способствующие сохранению многолетней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криолитозоны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Отрицательные среднегодовые температуры (1 балл)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Суровые, или холодные, или очень холодные зимы или иная характеристика зимнего периода, который можно признать аналогом предложенного ответа</a:t>
            </a:r>
            <a:b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балл)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Малоснежные зимы / зимой выпадает мало снега (1 балл)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4. Продолжительные зимы или продолжительный зимний или холодный период / короткое лето или короткий летний или теплый период (1 балл)</a:t>
            </a:r>
          </a:p>
          <a:p>
            <a:endParaRPr lang="ru-RU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6DC080D-A5EC-FF2E-3CC5-E0919A75B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D6FB0F-91DB-92E5-F66F-06E4D9A5CAFA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9198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5680B9-53A1-4A8A-93B4-6DA6851F1C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837" y="1493514"/>
            <a:ext cx="8736325" cy="10425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357258" y="2252471"/>
            <a:ext cx="2950028" cy="266799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ED3FDC-EA54-4E5D-817B-B7D3B6BC2F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42" y="2675688"/>
            <a:ext cx="8386309" cy="3407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B680B-AA93-437E-BBD5-08C104D03C2B}"/>
              </a:ext>
            </a:extLst>
          </p:cNvPr>
          <p:cNvSpPr txBox="1"/>
          <p:nvPr/>
        </p:nvSpPr>
        <p:spPr>
          <a:xfrm>
            <a:off x="4158913" y="6083493"/>
            <a:ext cx="4465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Структура российского экспорта в Аргентину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37B9A-0227-44C1-9DB3-A89A668FF581}"/>
              </a:ext>
            </a:extLst>
          </p:cNvPr>
          <p:cNvSpPr txBox="1"/>
          <p:nvPr/>
        </p:nvSpPr>
        <p:spPr>
          <a:xfrm>
            <a:off x="3206413" y="2747810"/>
            <a:ext cx="167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Удобрения</a:t>
            </a:r>
          </a:p>
        </p:txBody>
      </p:sp>
    </p:spTree>
    <p:extLst>
      <p:ext uri="{BB962C8B-B14F-4D97-AF65-F5344CB8AC3E}">
        <p14:creationId xmlns:p14="http://schemas.microsoft.com/office/powerpoint/2010/main" val="2034548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5D9CB4-C020-4B9E-9398-97FC27709E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604" y="1493514"/>
            <a:ext cx="8852159" cy="10364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2051459" y="2268414"/>
            <a:ext cx="1056622" cy="261509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03F6B3-734A-4F08-98CB-38C5FF6D4F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752" y="2819077"/>
            <a:ext cx="4438047" cy="32940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7CC526-FCF9-42C2-8BC0-7756431A8C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52" y="2798907"/>
            <a:ext cx="5025495" cy="3294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A3C6EF-E534-46D7-B5CE-302EBEE540CA}"/>
              </a:ext>
            </a:extLst>
          </p:cNvPr>
          <p:cNvSpPr txBox="1"/>
          <p:nvPr/>
        </p:nvSpPr>
        <p:spPr>
          <a:xfrm>
            <a:off x="2146431" y="6092962"/>
            <a:ext cx="178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Большой Кавказ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852C2-081A-4D19-AA6A-003F86CE7B4E}"/>
              </a:ext>
            </a:extLst>
          </p:cNvPr>
          <p:cNvSpPr txBox="1"/>
          <p:nvPr/>
        </p:nvSpPr>
        <p:spPr>
          <a:xfrm>
            <a:off x="8413380" y="6072314"/>
            <a:ext cx="892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Куэста</a:t>
            </a:r>
          </a:p>
        </p:txBody>
      </p:sp>
    </p:spTree>
    <p:extLst>
      <p:ext uri="{BB962C8B-B14F-4D97-AF65-F5344CB8AC3E}">
        <p14:creationId xmlns:p14="http://schemas.microsoft.com/office/powerpoint/2010/main" val="3104850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DEDA4A-C2EF-4066-A6F0-9D187D8BB9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037" y="1492897"/>
            <a:ext cx="8411926" cy="10444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1890037" y="2230019"/>
            <a:ext cx="1105090" cy="265636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1368B-C517-43EB-A024-AFB8882D225C}"/>
              </a:ext>
            </a:extLst>
          </p:cNvPr>
          <p:cNvSpPr txBox="1"/>
          <p:nvPr/>
        </p:nvSpPr>
        <p:spPr>
          <a:xfrm>
            <a:off x="2995127" y="2967134"/>
            <a:ext cx="5868955" cy="1045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5DD237-612F-44F7-9D4D-5EC073169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789" y="2641761"/>
            <a:ext cx="3214542" cy="35717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168B04-F48D-4AD8-99EB-F1240A10DD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2641761"/>
            <a:ext cx="2747471" cy="35717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9456A2-48C2-44A4-A27F-B92D2F8C48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96"/>
          <a:stretch/>
        </p:blipFill>
        <p:spPr>
          <a:xfrm>
            <a:off x="7698896" y="2639623"/>
            <a:ext cx="4239573" cy="35717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B08C6-168A-4528-B1DB-B57A080994AF}"/>
              </a:ext>
            </a:extLst>
          </p:cNvPr>
          <p:cNvSpPr txBox="1"/>
          <p:nvPr/>
        </p:nvSpPr>
        <p:spPr>
          <a:xfrm>
            <a:off x="7958197" y="6198155"/>
            <a:ext cx="3720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Корякский АО (адм. центр – Палана)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00396-CBB3-4B1E-B228-7B6AA1C8F256}"/>
              </a:ext>
            </a:extLst>
          </p:cNvPr>
          <p:cNvSpPr txBox="1"/>
          <p:nvPr/>
        </p:nvSpPr>
        <p:spPr>
          <a:xfrm>
            <a:off x="3772576" y="6211336"/>
            <a:ext cx="37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Коми-Пермяцкий АО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(адм. центр – Кудымкар)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523AF8-2222-42BB-BBE3-9E68D1A9BDFC}"/>
              </a:ext>
            </a:extLst>
          </p:cNvPr>
          <p:cNvSpPr txBox="1"/>
          <p:nvPr/>
        </p:nvSpPr>
        <p:spPr>
          <a:xfrm>
            <a:off x="772637" y="6211336"/>
            <a:ext cx="284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Таймырский АО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(адм. центр – Дудинка)</a:t>
            </a:r>
          </a:p>
        </p:txBody>
      </p:sp>
    </p:spTree>
    <p:extLst>
      <p:ext uri="{BB962C8B-B14F-4D97-AF65-F5344CB8AC3E}">
        <p14:creationId xmlns:p14="http://schemas.microsoft.com/office/powerpoint/2010/main" val="1051250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125555-DAE4-4C5E-B6BD-1852FB59EF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72" y="1493514"/>
            <a:ext cx="9035055" cy="8839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499860" y="2075871"/>
            <a:ext cx="3524250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601491-BC3E-4439-841A-CA30538362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425" y="2567480"/>
            <a:ext cx="5871150" cy="3680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077E5A-29D3-4469-AF6D-0B431792D08E}"/>
              </a:ext>
            </a:extLst>
          </p:cNvPr>
          <p:cNvSpPr txBox="1"/>
          <p:nvPr/>
        </p:nvSpPr>
        <p:spPr>
          <a:xfrm>
            <a:off x="9148823" y="5364486"/>
            <a:ext cx="2928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Приханкайская низменность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8FD2F5-79D5-457F-A8B3-55FA6DFFB1C7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8105775" y="5448300"/>
            <a:ext cx="1043048" cy="854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9AAB2DA-A45D-4545-A29A-4EB04C9BDF6F}"/>
              </a:ext>
            </a:extLst>
          </p:cNvPr>
          <p:cNvSpPr/>
          <p:nvPr/>
        </p:nvSpPr>
        <p:spPr>
          <a:xfrm>
            <a:off x="9203562" y="5425327"/>
            <a:ext cx="2819400" cy="277713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13C2FA-E8AB-4EBC-BA87-0994281BF78A}"/>
              </a:ext>
            </a:extLst>
          </p:cNvPr>
          <p:cNvSpPr txBox="1"/>
          <p:nvPr/>
        </p:nvSpPr>
        <p:spPr>
          <a:xfrm>
            <a:off x="169038" y="5491031"/>
            <a:ext cx="2819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Ленкоранская низменность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8BD5396-759D-431B-914C-36472B12FDD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988438" y="5133976"/>
            <a:ext cx="688212" cy="5263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2EC7B3D-71B0-4D7E-8B3C-49FDF5FD2E88}"/>
              </a:ext>
            </a:extLst>
          </p:cNvPr>
          <p:cNvSpPr txBox="1"/>
          <p:nvPr/>
        </p:nvSpPr>
        <p:spPr>
          <a:xfrm>
            <a:off x="277712" y="4804673"/>
            <a:ext cx="259347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Колхидская низменность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72759408-FADF-46DA-BC4A-2816CFB7098E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871190" y="4705350"/>
            <a:ext cx="734528" cy="268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F03433-3A82-494D-92AA-7624839C1BD4}"/>
              </a:ext>
            </a:extLst>
          </p:cNvPr>
          <p:cNvSpPr txBox="1"/>
          <p:nvPr/>
        </p:nvSpPr>
        <p:spPr>
          <a:xfrm>
            <a:off x="277712" y="3821353"/>
            <a:ext cx="2593478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Мещерская низменность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910402A-CB77-4188-8354-946BF2FCB311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871190" y="3990630"/>
            <a:ext cx="1434110" cy="205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6CAC9CC-9ADE-44AB-BC93-B501122A4586}"/>
              </a:ext>
            </a:extLst>
          </p:cNvPr>
          <p:cNvSpPr txBox="1"/>
          <p:nvPr/>
        </p:nvSpPr>
        <p:spPr>
          <a:xfrm>
            <a:off x="3778743" y="6248400"/>
            <a:ext cx="4634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Рисоводство в пределах бывшего СССР </a:t>
            </a:r>
          </a:p>
        </p:txBody>
      </p:sp>
    </p:spTree>
    <p:extLst>
      <p:ext uri="{BB962C8B-B14F-4D97-AF65-F5344CB8AC3E}">
        <p14:creationId xmlns:p14="http://schemas.microsoft.com/office/powerpoint/2010/main" val="4148928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122043-F757-47A2-A165-4653A90811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19" y="1493514"/>
            <a:ext cx="8498561" cy="11034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316980" y="2256689"/>
            <a:ext cx="918210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6E6522-2FE7-466B-9712-EE72DA38E0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443" y="2682711"/>
            <a:ext cx="4995357" cy="36204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471F28-D3B7-4D1C-92AB-8C64C9B816AF}"/>
              </a:ext>
            </a:extLst>
          </p:cNvPr>
          <p:cNvSpPr txBox="1"/>
          <p:nvPr/>
        </p:nvSpPr>
        <p:spPr>
          <a:xfrm>
            <a:off x="4149430" y="6303112"/>
            <a:ext cx="1793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Жёлоб Тонга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9788B-BEC6-49F8-B1D3-99BAC6BFBE74}"/>
              </a:ext>
            </a:extLst>
          </p:cNvPr>
          <p:cNvSpPr txBox="1"/>
          <p:nvPr/>
        </p:nvSpPr>
        <p:spPr>
          <a:xfrm>
            <a:off x="8284068" y="4261015"/>
            <a:ext cx="2489837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Бездна Горизонт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Глубина: 10 800+/-10 м 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C0DEB27-9F38-457C-99EC-3460EF24390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753100" y="4553403"/>
            <a:ext cx="2530968" cy="1533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334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6C045D-F03B-4581-8F9F-79660BA6DD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979" y="1493514"/>
            <a:ext cx="6950042" cy="9449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7185572" y="2149224"/>
            <a:ext cx="970456" cy="236624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894FF7-3891-4F6A-815A-BEAE07DBE0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926" y="2680610"/>
            <a:ext cx="4905074" cy="31158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720D79-5A5F-490A-A21B-593AF41D1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72" y="2680610"/>
            <a:ext cx="4019248" cy="31028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0C99C20F-5DC0-467A-BCAD-A30E2559F930}"/>
              </a:ext>
            </a:extLst>
          </p:cNvPr>
          <p:cNvSpPr/>
          <p:nvPr/>
        </p:nvSpPr>
        <p:spPr>
          <a:xfrm>
            <a:off x="3134134" y="3838575"/>
            <a:ext cx="313916" cy="2952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2516DEA-146C-492B-811A-33A5DEADEDF0}"/>
              </a:ext>
            </a:extLst>
          </p:cNvPr>
          <p:cNvSpPr/>
          <p:nvPr/>
        </p:nvSpPr>
        <p:spPr>
          <a:xfrm>
            <a:off x="3199442" y="5216848"/>
            <a:ext cx="313916" cy="2952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8C48E-ABFD-428A-BEAD-1B5E7ACF0543}"/>
              </a:ext>
            </a:extLst>
          </p:cNvPr>
          <p:cNvSpPr txBox="1"/>
          <p:nvPr/>
        </p:nvSpPr>
        <p:spPr>
          <a:xfrm>
            <a:off x="3643463" y="3764518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Халкида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E76ED-510E-4391-AC0B-15CEC447FCAC}"/>
              </a:ext>
            </a:extLst>
          </p:cNvPr>
          <p:cNvSpPr txBox="1"/>
          <p:nvPr/>
        </p:nvSpPr>
        <p:spPr>
          <a:xfrm>
            <a:off x="2189165" y="5783469"/>
            <a:ext cx="2908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Мосты через пролив Эврип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72904-81DF-4484-BA93-B69F9DAA7183}"/>
              </a:ext>
            </a:extLst>
          </p:cNvPr>
          <p:cNvSpPr txBox="1"/>
          <p:nvPr/>
        </p:nvSpPr>
        <p:spPr>
          <a:xfrm>
            <a:off x="8298505" y="5783469"/>
            <a:ext cx="1793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Остров Эвбея</a:t>
            </a:r>
          </a:p>
        </p:txBody>
      </p:sp>
    </p:spTree>
    <p:extLst>
      <p:ext uri="{BB962C8B-B14F-4D97-AF65-F5344CB8AC3E}">
        <p14:creationId xmlns:p14="http://schemas.microsoft.com/office/powerpoint/2010/main" val="3466301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36AB6-E5A2-48C8-8CB2-95FF923D70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692" y="1493514"/>
            <a:ext cx="8754615" cy="132294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391683" y="2527209"/>
            <a:ext cx="2042023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1368B-C517-43EB-A024-AFB8882D225C}"/>
              </a:ext>
            </a:extLst>
          </p:cNvPr>
          <p:cNvSpPr txBox="1"/>
          <p:nvPr/>
        </p:nvSpPr>
        <p:spPr>
          <a:xfrm>
            <a:off x="2995127" y="2967134"/>
            <a:ext cx="5868955" cy="1045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03BC3-5FFA-4BDE-8B17-FF56BAD88C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3" y="2967134"/>
            <a:ext cx="5953125" cy="29477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4AB2-2E33-4113-8C19-D1FC2FDF50CC}"/>
              </a:ext>
            </a:extLst>
          </p:cNvPr>
          <p:cNvSpPr txBox="1"/>
          <p:nvPr/>
        </p:nvSpPr>
        <p:spPr>
          <a:xfrm>
            <a:off x="2342017" y="5914910"/>
            <a:ext cx="2908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Часовые пояса мира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1F243-7CD3-4A3F-A660-C420B0936D70}"/>
              </a:ext>
            </a:extLst>
          </p:cNvPr>
          <p:cNvSpPr txBox="1"/>
          <p:nvPr/>
        </p:nvSpPr>
        <p:spPr>
          <a:xfrm>
            <a:off x="7229456" y="3381757"/>
            <a:ext cx="381000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Токио: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UTC+9 – 20:00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Аддис-Абеба: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UTC+3 – 14:00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Веллингтон: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UTC+12 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23:00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Мадрид: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UTC+2 – 13:00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Рио-де-Жанейро: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UTC-3 – 8:00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CF69FB1-4BD0-45BE-801F-91C4F71941D0}"/>
              </a:ext>
            </a:extLst>
          </p:cNvPr>
          <p:cNvSpPr/>
          <p:nvPr/>
        </p:nvSpPr>
        <p:spPr>
          <a:xfrm>
            <a:off x="7229456" y="5155494"/>
            <a:ext cx="3464885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7670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E264F7-1486-4647-B2A5-15E0E40E7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652" y="1493514"/>
            <a:ext cx="8846063" cy="45053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709183" y="3001020"/>
            <a:ext cx="3256401" cy="519075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508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B8ADF8-6194-4A58-B84D-E480A839CE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155" y="1493514"/>
            <a:ext cx="8151058" cy="35420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800731" y="3051134"/>
            <a:ext cx="3441121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D403E84-89C2-48E8-905C-D8F4D068B20E}"/>
              </a:ext>
            </a:extLst>
          </p:cNvPr>
          <p:cNvCxnSpPr/>
          <p:nvPr/>
        </p:nvCxnSpPr>
        <p:spPr>
          <a:xfrm flipH="1">
            <a:off x="5204805" y="3195760"/>
            <a:ext cx="847725" cy="88582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0A23403-3949-408F-BA43-A324930FAABC}"/>
              </a:ext>
            </a:extLst>
          </p:cNvPr>
          <p:cNvCxnSpPr>
            <a:cxnSpLocks/>
          </p:cNvCxnSpPr>
          <p:nvPr/>
        </p:nvCxnSpPr>
        <p:spPr>
          <a:xfrm flipV="1">
            <a:off x="4916543" y="2438400"/>
            <a:ext cx="873496" cy="90198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34E5B4D-2C05-4040-84D7-26AD7C58802E}"/>
              </a:ext>
            </a:extLst>
          </p:cNvPr>
          <p:cNvCxnSpPr>
            <a:cxnSpLocks/>
          </p:cNvCxnSpPr>
          <p:nvPr/>
        </p:nvCxnSpPr>
        <p:spPr>
          <a:xfrm>
            <a:off x="3905250" y="3638672"/>
            <a:ext cx="628650" cy="1019053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85C48A1-595A-4669-B5FD-285A0B6BE0FD}"/>
              </a:ext>
            </a:extLst>
          </p:cNvPr>
          <p:cNvCxnSpPr>
            <a:cxnSpLocks/>
          </p:cNvCxnSpPr>
          <p:nvPr/>
        </p:nvCxnSpPr>
        <p:spPr>
          <a:xfrm flipH="1" flipV="1">
            <a:off x="3550992" y="3817961"/>
            <a:ext cx="668583" cy="10287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5787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31EF67-3B30-4B37-A568-D4E6E01AE7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546" y="1493514"/>
            <a:ext cx="7888908" cy="9388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2214624" y="1821084"/>
            <a:ext cx="3198470" cy="27779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A27A8D-055C-4849-8998-EEF82BAF1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394" y="2429132"/>
            <a:ext cx="4076700" cy="3619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596B2-B6F3-4ED7-B7F1-6882DDF86266}"/>
              </a:ext>
            </a:extLst>
          </p:cNvPr>
          <p:cNvSpPr txBox="1"/>
          <p:nvPr/>
        </p:nvSpPr>
        <p:spPr>
          <a:xfrm>
            <a:off x="1827667" y="4425622"/>
            <a:ext cx="116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Пр. Парри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4DBDD3-7B87-41FE-9813-05BAC248A9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168" y="2429132"/>
            <a:ext cx="5117438" cy="36221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5E6B50-2713-4F8C-AFF0-C98F2DE61F54}"/>
              </a:ext>
            </a:extLst>
          </p:cNvPr>
          <p:cNvSpPr txBox="1"/>
          <p:nvPr/>
        </p:nvSpPr>
        <p:spPr>
          <a:xfrm>
            <a:off x="2301723" y="6052317"/>
            <a:ext cx="214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Пролив Парри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7CD60-1754-433B-B941-9478072EC111}"/>
              </a:ext>
            </a:extLst>
          </p:cNvPr>
          <p:cNvSpPr txBox="1"/>
          <p:nvPr/>
        </p:nvSpPr>
        <p:spPr>
          <a:xfrm>
            <a:off x="6776083" y="6052317"/>
            <a:ext cx="3041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Северо-Западный проход</a:t>
            </a:r>
          </a:p>
        </p:txBody>
      </p:sp>
    </p:spTree>
    <p:extLst>
      <p:ext uri="{BB962C8B-B14F-4D97-AF65-F5344CB8AC3E}">
        <p14:creationId xmlns:p14="http://schemas.microsoft.com/office/powerpoint/2010/main" val="199857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7FEC27-1967-C67F-B1B3-6F2C7C2A2C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633" y="3728898"/>
            <a:ext cx="4241509" cy="2161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E64022F-05D7-513E-BE85-857AAA90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142" y="245165"/>
            <a:ext cx="7384293" cy="593034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 деградации многолетней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криолитозоны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современными темпами, в России увеличатся расходы на восстановление и поддержание дорожной инфраструктуры, при этом 60% расходов придется на один субъект Российской Федерации. Какой?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Саха-Якутия / Якутия / Саха (1 балл)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из геоморфологических процессов, связанных с многолетней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криолитозоной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 этом субъекте наносит наибольший экономический ущерб дорожной инфраструктуре?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Термокарст (1 балл)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чём суть этого процесса? </a:t>
            </a:r>
            <a:r>
              <a:rPr lang="ru-RU" sz="18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Вытаивание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подземного льда или </a:t>
            </a:r>
            <a:r>
              <a:rPr lang="ru-RU" sz="18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вытаивание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подземных льдов (1 балл)</a:t>
            </a:r>
          </a:p>
          <a:p>
            <a:endParaRPr lang="ru-RU" sz="1800" b="1" kern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1800" b="1" kern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ru-RU" sz="1800" b="1" kern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международный проект (Рис. 1.2), реализуемый с 2006 года, непосредственно связан с многолетней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криолитозоной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Всемирное семенохранилище (1 балл)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Где сделана представленная фотография? </a:t>
            </a:r>
            <a:r>
              <a:rPr lang="ru-RU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Остров Шпицберген/Норвегия (1 балл)</a:t>
            </a:r>
            <a:endParaRPr lang="ru-RU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4420366-9024-365E-F0B4-1E36D2D2F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97D2A3-0D7D-F452-F4EE-258CC1957AD6}"/>
              </a:ext>
            </a:extLst>
          </p:cNvPr>
          <p:cNvSpPr txBox="1">
            <a:spLocks/>
          </p:cNvSpPr>
          <p:nvPr/>
        </p:nvSpPr>
        <p:spPr>
          <a:xfrm>
            <a:off x="1008159" y="284723"/>
            <a:ext cx="6878260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92105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0BCAFE-FAD3-4484-94A7-472D4D81A5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42282" y="2992552"/>
            <a:ext cx="3067066" cy="3001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B995CD-8D1C-4EE3-BB05-F460E37515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976" y="1493514"/>
            <a:ext cx="4889416" cy="132294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3946976" y="2256333"/>
            <a:ext cx="4889416" cy="294106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ACAB7-76A3-451B-BF57-EC4F91E26352}"/>
              </a:ext>
            </a:extLst>
          </p:cNvPr>
          <p:cNvSpPr txBox="1"/>
          <p:nvPr/>
        </p:nvSpPr>
        <p:spPr>
          <a:xfrm>
            <a:off x="1754740" y="6023533"/>
            <a:ext cx="1604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Астролябия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7C2B41-C6C6-45DC-9776-12ACBA3577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336" y="2959660"/>
            <a:ext cx="3190963" cy="30638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EF2F31-4581-4E44-AAB5-00AB883A66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99" y="2959660"/>
            <a:ext cx="2670042" cy="30638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7D7D9F-EB79-4B24-8603-147FEA33BB12}"/>
              </a:ext>
            </a:extLst>
          </p:cNvPr>
          <p:cNvSpPr/>
          <p:nvPr/>
        </p:nvSpPr>
        <p:spPr>
          <a:xfrm>
            <a:off x="7719336" y="2959660"/>
            <a:ext cx="113282" cy="3044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AB3A94-E7D3-4162-93CC-3D1657D3E8B7}"/>
              </a:ext>
            </a:extLst>
          </p:cNvPr>
          <p:cNvSpPr txBox="1"/>
          <p:nvPr/>
        </p:nvSpPr>
        <p:spPr>
          <a:xfrm>
            <a:off x="4220356" y="5997455"/>
            <a:ext cx="6997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Отображение небесных географических координат на астролябии </a:t>
            </a:r>
          </a:p>
        </p:txBody>
      </p:sp>
    </p:spTree>
    <p:extLst>
      <p:ext uri="{BB962C8B-B14F-4D97-AF65-F5344CB8AC3E}">
        <p14:creationId xmlns:p14="http://schemas.microsoft.com/office/powerpoint/2010/main" val="1333029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19FA52-4207-4E45-AEB5-54D76E9A9B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092" y="1493514"/>
            <a:ext cx="8577815" cy="10486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6340653" y="2259724"/>
            <a:ext cx="1291787" cy="268871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0CDAB8-6303-492D-B438-ABE8FC7874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124" y="2666677"/>
            <a:ext cx="5273058" cy="3629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EA07C3-375A-4EB5-BEB8-B0AF953CE028}"/>
              </a:ext>
            </a:extLst>
          </p:cNvPr>
          <p:cNvSpPr txBox="1"/>
          <p:nvPr/>
        </p:nvSpPr>
        <p:spPr>
          <a:xfrm>
            <a:off x="3401803" y="6251307"/>
            <a:ext cx="5877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Северо-восточное побережье Южной Америки (Гвиана) </a:t>
            </a:r>
          </a:p>
        </p:txBody>
      </p:sp>
    </p:spTree>
    <p:extLst>
      <p:ext uri="{BB962C8B-B14F-4D97-AF65-F5344CB8AC3E}">
        <p14:creationId xmlns:p14="http://schemas.microsoft.com/office/powerpoint/2010/main" val="13374308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81751-98D8-433B-BFF3-040503C2D8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686" y="1493514"/>
            <a:ext cx="9260627" cy="11766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1546633" y="2336163"/>
            <a:ext cx="1834741" cy="265965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B2F29B-5468-4B6F-97F4-CCDB518B38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605" y="3021499"/>
            <a:ext cx="4888394" cy="278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D1912D-2056-432B-B39D-82AE3B7CB8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442" y="3021499"/>
            <a:ext cx="4269953" cy="278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0A879F-EA10-47AE-A485-542A397DCE3C}"/>
              </a:ext>
            </a:extLst>
          </p:cNvPr>
          <p:cNvSpPr txBox="1"/>
          <p:nvPr/>
        </p:nvSpPr>
        <p:spPr>
          <a:xfrm>
            <a:off x="6873669" y="5816441"/>
            <a:ext cx="3951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Течение Ярлунг-Цангпо - Брахмапутры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D54B2-BCA1-45A3-BB6D-75756F0D47DA}"/>
              </a:ext>
            </a:extLst>
          </p:cNvPr>
          <p:cNvSpPr txBox="1"/>
          <p:nvPr/>
        </p:nvSpPr>
        <p:spPr>
          <a:xfrm>
            <a:off x="1161521" y="5803640"/>
            <a:ext cx="4888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Новость о старте реализации проекта «Цангпо» </a:t>
            </a:r>
          </a:p>
        </p:txBody>
      </p:sp>
    </p:spTree>
    <p:extLst>
      <p:ext uri="{BB962C8B-B14F-4D97-AF65-F5344CB8AC3E}">
        <p14:creationId xmlns:p14="http://schemas.microsoft.com/office/powerpoint/2010/main" val="2100301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EC9B38-090E-4A36-8BBB-A763213151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664" y="1493514"/>
            <a:ext cx="8126672" cy="40115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5CCAA-DA3A-4D38-8C70-1A65C17E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53" y="167951"/>
            <a:ext cx="5571931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Тестовые вопросы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FBE725-B5D6-4ED2-A247-A5A81F76228A}"/>
              </a:ext>
            </a:extLst>
          </p:cNvPr>
          <p:cNvSpPr/>
          <p:nvPr/>
        </p:nvSpPr>
        <p:spPr>
          <a:xfrm>
            <a:off x="8557034" y="2636727"/>
            <a:ext cx="1235936" cy="289252"/>
          </a:xfrm>
          <a:prstGeom prst="roundRect">
            <a:avLst/>
          </a:prstGeom>
          <a:solidFill>
            <a:srgbClr val="FFC000">
              <a:alpha val="2000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0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1E1DB84-7869-40AB-8685-8B2BB569A0F4}"/>
              </a:ext>
            </a:extLst>
          </p:cNvPr>
          <p:cNvCxnSpPr>
            <a:cxnSpLocks/>
          </p:cNvCxnSpPr>
          <p:nvPr/>
        </p:nvCxnSpPr>
        <p:spPr>
          <a:xfrm>
            <a:off x="1619853" y="1985375"/>
            <a:ext cx="0" cy="3859996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768313-872A-49FD-80CD-8FE44946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953" y="2280798"/>
            <a:ext cx="8404946" cy="32691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5A55AF5-D4B7-3191-A78B-DB5BB420E286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51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E9ED28-BF59-476C-99FB-0DA10F8447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582" y="1493514"/>
            <a:ext cx="7447688" cy="2397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2F4432-EE75-4251-A25A-30BB40DB1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814" y="3689233"/>
            <a:ext cx="4146818" cy="27317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6A6DC0-A59B-4F39-B3CC-96036FCFC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192" y="3972678"/>
            <a:ext cx="1725133" cy="216487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70C4738-74E3-B1BC-525F-5F3CCE93D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BE3806-EAD6-4030-8192-504F034B413B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45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6EB78-57F1-4E41-B3F4-7E6F571B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22569" y="887697"/>
            <a:ext cx="1864891" cy="819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902A1-00DC-4E63-BA85-9497C3148B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796" y="1493514"/>
            <a:ext cx="7700407" cy="17679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864F96-607D-4E8A-B9DC-DD3218B224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160" y="3429000"/>
            <a:ext cx="2358701" cy="28147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76B53F-A244-416C-83EC-63CAED6C71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254" y="3428753"/>
            <a:ext cx="3634949" cy="281471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99BC106-EB6C-347F-CD24-311FD61C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DAAA1A-ACF6-C2FF-3286-A7FE67A63CA5}"/>
              </a:ext>
            </a:extLst>
          </p:cNvPr>
          <p:cNvSpPr txBox="1">
            <a:spLocks/>
          </p:cNvSpPr>
          <p:nvPr/>
        </p:nvSpPr>
        <p:spPr>
          <a:xfrm>
            <a:off x="1008158" y="284723"/>
            <a:ext cx="11087271" cy="68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Задача </a:t>
            </a:r>
            <a:r>
              <a:rPr lang="en-GB" dirty="0"/>
              <a:t>2. </a:t>
            </a:r>
            <a:r>
              <a:rPr lang="ru-RU" dirty="0"/>
              <a:t>Общая циркуляция атмосферы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383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2269</Words>
  <Application>Microsoft Office PowerPoint</Application>
  <PresentationFormat>Широкоэкранный</PresentationFormat>
  <Paragraphs>263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Aptos</vt:lpstr>
      <vt:lpstr>Aptos Display</vt:lpstr>
      <vt:lpstr>Arial</vt:lpstr>
      <vt:lpstr>Calibri</vt:lpstr>
      <vt:lpstr>Office Theme</vt:lpstr>
      <vt:lpstr>Разбор заданий регионального этапа Всероссийской олимпиады школьников по географии  2024-2025 гг.</vt:lpstr>
      <vt:lpstr>Теоретические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Практические задания</vt:lpstr>
      <vt:lpstr>Практический тур</vt:lpstr>
      <vt:lpstr>Блок 1</vt:lpstr>
      <vt:lpstr>Блок 1</vt:lpstr>
      <vt:lpstr>Блок 2</vt:lpstr>
      <vt:lpstr>Блок 2</vt:lpstr>
      <vt:lpstr>Блок 3</vt:lpstr>
      <vt:lpstr>Блок 3</vt:lpstr>
      <vt:lpstr>Блок 4</vt:lpstr>
      <vt:lpstr>Презентация PowerPoint</vt:lpstr>
      <vt:lpstr>Блок 4</vt:lpstr>
      <vt:lpstr>Блок 5</vt:lpstr>
      <vt:lpstr>Блок 5</vt:lpstr>
      <vt:lpstr>Тестовые задания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  <vt:lpstr>Тестовые вопросы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Romashina</dc:creator>
  <cp:lastModifiedBy>Дмитрий Богачев</cp:lastModifiedBy>
  <cp:revision>10</cp:revision>
  <dcterms:created xsi:type="dcterms:W3CDTF">2025-02-09T15:30:47Z</dcterms:created>
  <dcterms:modified xsi:type="dcterms:W3CDTF">2025-02-11T21:00:08Z</dcterms:modified>
</cp:coreProperties>
</file>